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3"/>
  </p:notesMasterIdLst>
  <p:handoutMasterIdLst>
    <p:handoutMasterId r:id="rId84"/>
  </p:handoutMasterIdLst>
  <p:sldIdLst>
    <p:sldId id="420" r:id="rId2"/>
    <p:sldId id="636" r:id="rId3"/>
    <p:sldId id="522" r:id="rId4"/>
    <p:sldId id="502" r:id="rId5"/>
    <p:sldId id="503" r:id="rId6"/>
    <p:sldId id="535" r:id="rId7"/>
    <p:sldId id="536" r:id="rId8"/>
    <p:sldId id="524" r:id="rId9"/>
    <p:sldId id="525" r:id="rId10"/>
    <p:sldId id="618" r:id="rId11"/>
    <p:sldId id="526" r:id="rId12"/>
    <p:sldId id="527" r:id="rId13"/>
    <p:sldId id="528" r:id="rId14"/>
    <p:sldId id="529" r:id="rId15"/>
    <p:sldId id="530" r:id="rId16"/>
    <p:sldId id="531" r:id="rId17"/>
    <p:sldId id="620" r:id="rId18"/>
    <p:sldId id="631" r:id="rId19"/>
    <p:sldId id="619" r:id="rId20"/>
    <p:sldId id="613" r:id="rId21"/>
    <p:sldId id="614" r:id="rId22"/>
    <p:sldId id="538" r:id="rId23"/>
    <p:sldId id="539" r:id="rId24"/>
    <p:sldId id="546" r:id="rId25"/>
    <p:sldId id="540" r:id="rId26"/>
    <p:sldId id="541" r:id="rId27"/>
    <p:sldId id="542" r:id="rId28"/>
    <p:sldId id="543" r:id="rId29"/>
    <p:sldId id="544" r:id="rId30"/>
    <p:sldId id="545" r:id="rId31"/>
    <p:sldId id="547" r:id="rId32"/>
    <p:sldId id="548" r:id="rId33"/>
    <p:sldId id="628" r:id="rId34"/>
    <p:sldId id="532" r:id="rId35"/>
    <p:sldId id="550" r:id="rId36"/>
    <p:sldId id="598" r:id="rId37"/>
    <p:sldId id="615" r:id="rId38"/>
    <p:sldId id="560" r:id="rId39"/>
    <p:sldId id="624" r:id="rId40"/>
    <p:sldId id="559" r:id="rId41"/>
    <p:sldId id="623" r:id="rId42"/>
    <p:sldId id="633" r:id="rId43"/>
    <p:sldId id="625" r:id="rId44"/>
    <p:sldId id="586" r:id="rId45"/>
    <p:sldId id="626" r:id="rId46"/>
    <p:sldId id="627" r:id="rId47"/>
    <p:sldId id="587" r:id="rId48"/>
    <p:sldId id="576" r:id="rId49"/>
    <p:sldId id="585" r:id="rId50"/>
    <p:sldId id="577" r:id="rId51"/>
    <p:sldId id="607" r:id="rId52"/>
    <p:sldId id="608" r:id="rId53"/>
    <p:sldId id="609" r:id="rId54"/>
    <p:sldId id="533" r:id="rId55"/>
    <p:sldId id="582" r:id="rId56"/>
    <p:sldId id="584" r:id="rId57"/>
    <p:sldId id="578" r:id="rId58"/>
    <p:sldId id="579" r:id="rId59"/>
    <p:sldId id="580" r:id="rId60"/>
    <p:sldId id="581" r:id="rId61"/>
    <p:sldId id="575" r:id="rId62"/>
    <p:sldId id="589" r:id="rId63"/>
    <p:sldId id="632" r:id="rId64"/>
    <p:sldId id="592" r:id="rId65"/>
    <p:sldId id="593" r:id="rId66"/>
    <p:sldId id="594" r:id="rId67"/>
    <p:sldId id="595" r:id="rId68"/>
    <p:sldId id="596" r:id="rId69"/>
    <p:sldId id="597" r:id="rId70"/>
    <p:sldId id="600" r:id="rId71"/>
    <p:sldId id="601" r:id="rId72"/>
    <p:sldId id="602" r:id="rId73"/>
    <p:sldId id="629" r:id="rId74"/>
    <p:sldId id="603" r:id="rId75"/>
    <p:sldId id="604" r:id="rId76"/>
    <p:sldId id="605" r:id="rId77"/>
    <p:sldId id="630" r:id="rId78"/>
    <p:sldId id="606" r:id="rId79"/>
    <p:sldId id="622" r:id="rId80"/>
    <p:sldId id="635" r:id="rId81"/>
    <p:sldId id="634" r:id="rId82"/>
  </p:sldIdLst>
  <p:sldSz cx="9144000" cy="6858000" type="screen4x3"/>
  <p:notesSz cx="7099300" cy="10234613"/>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933">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6633"/>
    <a:srgbClr val="FFFF99"/>
    <a:srgbClr val="FFFFCC"/>
    <a:srgbClr val="0033CC"/>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98644" autoAdjust="0"/>
  </p:normalViewPr>
  <p:slideViewPr>
    <p:cSldViewPr>
      <p:cViewPr varScale="1">
        <p:scale>
          <a:sx n="102" d="100"/>
          <a:sy n="102" d="100"/>
        </p:scale>
        <p:origin x="1884" y="96"/>
      </p:cViewPr>
      <p:guideLst>
        <p:guide orient="horz" pos="1933"/>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21456"/>
    </p:cViewPr>
  </p:sorterViewPr>
  <p:notesViewPr>
    <p:cSldViewPr>
      <p:cViewPr varScale="1">
        <p:scale>
          <a:sx n="61" d="100"/>
          <a:sy n="61" d="100"/>
        </p:scale>
        <p:origin x="-1698" y="-54"/>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7F7437C-BF2A-42E1-A0C2-93069C56F269}"/>
              </a:ext>
            </a:extLst>
          </p:cNvPr>
          <p:cNvSpPr>
            <a:spLocks noGrp="1" noChangeArrowheads="1"/>
          </p:cNvSpPr>
          <p:nvPr>
            <p:ph type="hdr" sz="quarter"/>
          </p:nvPr>
        </p:nvSpPr>
        <p:spPr bwMode="auto">
          <a:xfrm>
            <a:off x="1" y="1"/>
            <a:ext cx="3076977" cy="51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6" rIns="95134" bIns="47566" numCol="1" anchor="t" anchorCtr="0" compatLnSpc="1">
            <a:prstTxWarp prst="textNoShape">
              <a:avLst/>
            </a:prstTxWarp>
          </a:bodyPr>
          <a:lstStyle>
            <a:lvl1pPr algn="l" defTabSz="952794">
              <a:defRPr sz="1300"/>
            </a:lvl1pPr>
          </a:lstStyle>
          <a:p>
            <a:endParaRPr lang="de-CH" altLang="de-DE" dirty="0"/>
          </a:p>
        </p:txBody>
      </p:sp>
      <p:sp>
        <p:nvSpPr>
          <p:cNvPr id="36867" name="Rectangle 3">
            <a:extLst>
              <a:ext uri="{FF2B5EF4-FFF2-40B4-BE49-F238E27FC236}">
                <a16:creationId xmlns:a16="http://schemas.microsoft.com/office/drawing/2014/main" id="{00DAB21A-0DC2-49A4-990A-275E88C43AF9}"/>
              </a:ext>
            </a:extLst>
          </p:cNvPr>
          <p:cNvSpPr>
            <a:spLocks noGrp="1" noChangeArrowheads="1"/>
          </p:cNvSpPr>
          <p:nvPr>
            <p:ph type="dt" sz="quarter" idx="1"/>
          </p:nvPr>
        </p:nvSpPr>
        <p:spPr bwMode="auto">
          <a:xfrm>
            <a:off x="4022323" y="1"/>
            <a:ext cx="3076977" cy="51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6" rIns="95134" bIns="47566" numCol="1" anchor="t" anchorCtr="0" compatLnSpc="1">
            <a:prstTxWarp prst="textNoShape">
              <a:avLst/>
            </a:prstTxWarp>
          </a:bodyPr>
          <a:lstStyle>
            <a:lvl1pPr algn="r" defTabSz="952794">
              <a:defRPr sz="1300"/>
            </a:lvl1pPr>
          </a:lstStyle>
          <a:p>
            <a:endParaRPr lang="de-CH" altLang="de-DE" dirty="0"/>
          </a:p>
        </p:txBody>
      </p:sp>
      <p:sp>
        <p:nvSpPr>
          <p:cNvPr id="36868" name="Rectangle 4">
            <a:extLst>
              <a:ext uri="{FF2B5EF4-FFF2-40B4-BE49-F238E27FC236}">
                <a16:creationId xmlns:a16="http://schemas.microsoft.com/office/drawing/2014/main" id="{2BE45C18-82D0-46C1-A61C-1E439E23AD98}"/>
              </a:ext>
            </a:extLst>
          </p:cNvPr>
          <p:cNvSpPr>
            <a:spLocks noGrp="1" noChangeArrowheads="1"/>
          </p:cNvSpPr>
          <p:nvPr>
            <p:ph type="ftr" sz="quarter" idx="2"/>
          </p:nvPr>
        </p:nvSpPr>
        <p:spPr bwMode="auto">
          <a:xfrm>
            <a:off x="1" y="9724282"/>
            <a:ext cx="3076977" cy="51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6" rIns="95134" bIns="47566" numCol="1" anchor="b" anchorCtr="0" compatLnSpc="1">
            <a:prstTxWarp prst="textNoShape">
              <a:avLst/>
            </a:prstTxWarp>
          </a:bodyPr>
          <a:lstStyle>
            <a:lvl1pPr algn="l" defTabSz="952794">
              <a:defRPr sz="1300"/>
            </a:lvl1pPr>
          </a:lstStyle>
          <a:p>
            <a:endParaRPr lang="de-CH" altLang="de-DE" dirty="0"/>
          </a:p>
        </p:txBody>
      </p:sp>
      <p:sp>
        <p:nvSpPr>
          <p:cNvPr id="36869" name="Rectangle 5">
            <a:extLst>
              <a:ext uri="{FF2B5EF4-FFF2-40B4-BE49-F238E27FC236}">
                <a16:creationId xmlns:a16="http://schemas.microsoft.com/office/drawing/2014/main" id="{1D0CBF58-615C-440F-B050-567ACA19ABA6}"/>
              </a:ext>
            </a:extLst>
          </p:cNvPr>
          <p:cNvSpPr>
            <a:spLocks noGrp="1" noChangeArrowheads="1"/>
          </p:cNvSpPr>
          <p:nvPr>
            <p:ph type="sldNum" sz="quarter" idx="3"/>
          </p:nvPr>
        </p:nvSpPr>
        <p:spPr bwMode="auto">
          <a:xfrm>
            <a:off x="4022323" y="9724282"/>
            <a:ext cx="3076977" cy="51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6" rIns="95134" bIns="47566" numCol="1" anchor="b" anchorCtr="0" compatLnSpc="1">
            <a:prstTxWarp prst="textNoShape">
              <a:avLst/>
            </a:prstTxWarp>
          </a:bodyPr>
          <a:lstStyle>
            <a:lvl1pPr algn="r" defTabSz="952794">
              <a:defRPr sz="1300"/>
            </a:lvl1pPr>
          </a:lstStyle>
          <a:p>
            <a:fld id="{0B7FF23D-1AB5-4734-B495-32F85CED16AF}" type="slidenum">
              <a:rPr lang="de-CH" altLang="de-DE"/>
              <a:pPr/>
              <a:t>‹Nr.›</a:t>
            </a:fld>
            <a:endParaRPr lang="de-CH" altLang="de-DE"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F6F42B2-9120-4F35-B592-D24756847756}"/>
              </a:ext>
            </a:extLst>
          </p:cNvPr>
          <p:cNvSpPr>
            <a:spLocks noGrp="1" noChangeArrowheads="1"/>
          </p:cNvSpPr>
          <p:nvPr>
            <p:ph type="hdr" sz="quarter"/>
          </p:nvPr>
        </p:nvSpPr>
        <p:spPr bwMode="auto">
          <a:xfrm>
            <a:off x="1" y="1"/>
            <a:ext cx="3076977" cy="51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6" rIns="95134" bIns="47566" numCol="1" anchor="t" anchorCtr="0" compatLnSpc="1">
            <a:prstTxWarp prst="textNoShape">
              <a:avLst/>
            </a:prstTxWarp>
          </a:bodyPr>
          <a:lstStyle>
            <a:lvl1pPr algn="l" defTabSz="952794">
              <a:defRPr sz="1300"/>
            </a:lvl1pPr>
          </a:lstStyle>
          <a:p>
            <a:endParaRPr lang="de-CH" altLang="de-DE" dirty="0"/>
          </a:p>
        </p:txBody>
      </p:sp>
      <p:sp>
        <p:nvSpPr>
          <p:cNvPr id="37891" name="Rectangle 3">
            <a:extLst>
              <a:ext uri="{FF2B5EF4-FFF2-40B4-BE49-F238E27FC236}">
                <a16:creationId xmlns:a16="http://schemas.microsoft.com/office/drawing/2014/main" id="{DCD60D89-67B8-440C-BF96-7337722CE3C6}"/>
              </a:ext>
            </a:extLst>
          </p:cNvPr>
          <p:cNvSpPr>
            <a:spLocks noGrp="1" noChangeArrowheads="1"/>
          </p:cNvSpPr>
          <p:nvPr>
            <p:ph type="dt" idx="1"/>
          </p:nvPr>
        </p:nvSpPr>
        <p:spPr bwMode="auto">
          <a:xfrm>
            <a:off x="4022323" y="1"/>
            <a:ext cx="3076977" cy="51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6" rIns="95134" bIns="47566" numCol="1" anchor="t" anchorCtr="0" compatLnSpc="1">
            <a:prstTxWarp prst="textNoShape">
              <a:avLst/>
            </a:prstTxWarp>
          </a:bodyPr>
          <a:lstStyle>
            <a:lvl1pPr algn="r" defTabSz="952794">
              <a:defRPr sz="1300"/>
            </a:lvl1pPr>
          </a:lstStyle>
          <a:p>
            <a:endParaRPr lang="de-CH" altLang="de-DE" dirty="0"/>
          </a:p>
        </p:txBody>
      </p:sp>
      <p:sp>
        <p:nvSpPr>
          <p:cNvPr id="37892" name="Rectangle 4">
            <a:extLst>
              <a:ext uri="{FF2B5EF4-FFF2-40B4-BE49-F238E27FC236}">
                <a16:creationId xmlns:a16="http://schemas.microsoft.com/office/drawing/2014/main" id="{6F5E2653-F3BB-4437-84A5-C42F5C266175}"/>
              </a:ext>
            </a:extLst>
          </p:cNvPr>
          <p:cNvSpPr>
            <a:spLocks noGrp="1" noRot="1" noChangeAspect="1" noChangeArrowheads="1" noTextEdit="1"/>
          </p:cNvSpPr>
          <p:nvPr>
            <p:ph type="sldImg" idx="2"/>
          </p:nvPr>
        </p:nvSpPr>
        <p:spPr bwMode="auto">
          <a:xfrm>
            <a:off x="990600" y="766763"/>
            <a:ext cx="5121275" cy="38401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a:extLst>
              <a:ext uri="{FF2B5EF4-FFF2-40B4-BE49-F238E27FC236}">
                <a16:creationId xmlns:a16="http://schemas.microsoft.com/office/drawing/2014/main" id="{2FA7EC66-777F-4A92-9975-236658905C0B}"/>
              </a:ext>
            </a:extLst>
          </p:cNvPr>
          <p:cNvSpPr>
            <a:spLocks noGrp="1" noChangeArrowheads="1"/>
          </p:cNvSpPr>
          <p:nvPr>
            <p:ph type="body" sz="quarter" idx="3"/>
          </p:nvPr>
        </p:nvSpPr>
        <p:spPr bwMode="auto">
          <a:xfrm>
            <a:off x="945348" y="4861318"/>
            <a:ext cx="5208606" cy="460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6" rIns="95134" bIns="47566" numCol="1" anchor="t" anchorCtr="0" compatLnSpc="1">
            <a:prstTxWarp prst="textNoShape">
              <a:avLst/>
            </a:prstTxWarp>
          </a:bodyPr>
          <a:lstStyle/>
          <a:p>
            <a:pPr lvl="0"/>
            <a:r>
              <a:rPr lang="de-CH" altLang="de-DE"/>
              <a:t>Klicken Sie, um die Formate des Vorlagentextes zu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37894" name="Rectangle 6">
            <a:extLst>
              <a:ext uri="{FF2B5EF4-FFF2-40B4-BE49-F238E27FC236}">
                <a16:creationId xmlns:a16="http://schemas.microsoft.com/office/drawing/2014/main" id="{565F3CDA-F260-4DF5-8718-0777522E60C6}"/>
              </a:ext>
            </a:extLst>
          </p:cNvPr>
          <p:cNvSpPr>
            <a:spLocks noGrp="1" noChangeArrowheads="1"/>
          </p:cNvSpPr>
          <p:nvPr>
            <p:ph type="ftr" sz="quarter" idx="4"/>
          </p:nvPr>
        </p:nvSpPr>
        <p:spPr bwMode="auto">
          <a:xfrm>
            <a:off x="1" y="9724282"/>
            <a:ext cx="3076977" cy="51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6" rIns="95134" bIns="47566" numCol="1" anchor="b" anchorCtr="0" compatLnSpc="1">
            <a:prstTxWarp prst="textNoShape">
              <a:avLst/>
            </a:prstTxWarp>
          </a:bodyPr>
          <a:lstStyle>
            <a:lvl1pPr algn="l" defTabSz="952794">
              <a:defRPr sz="1300"/>
            </a:lvl1pPr>
          </a:lstStyle>
          <a:p>
            <a:endParaRPr lang="de-CH" altLang="de-DE" dirty="0"/>
          </a:p>
        </p:txBody>
      </p:sp>
      <p:sp>
        <p:nvSpPr>
          <p:cNvPr id="37895" name="Rectangle 7">
            <a:extLst>
              <a:ext uri="{FF2B5EF4-FFF2-40B4-BE49-F238E27FC236}">
                <a16:creationId xmlns:a16="http://schemas.microsoft.com/office/drawing/2014/main" id="{2C09AF63-44C1-4E0D-AE52-8B1C54564041}"/>
              </a:ext>
            </a:extLst>
          </p:cNvPr>
          <p:cNvSpPr>
            <a:spLocks noGrp="1" noChangeArrowheads="1"/>
          </p:cNvSpPr>
          <p:nvPr>
            <p:ph type="sldNum" sz="quarter" idx="5"/>
          </p:nvPr>
        </p:nvSpPr>
        <p:spPr bwMode="auto">
          <a:xfrm>
            <a:off x="4022323" y="9724282"/>
            <a:ext cx="3076977" cy="51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6" rIns="95134" bIns="47566" numCol="1" anchor="b" anchorCtr="0" compatLnSpc="1">
            <a:prstTxWarp prst="textNoShape">
              <a:avLst/>
            </a:prstTxWarp>
          </a:bodyPr>
          <a:lstStyle>
            <a:lvl1pPr algn="r" defTabSz="952794">
              <a:defRPr sz="1300"/>
            </a:lvl1pPr>
          </a:lstStyle>
          <a:p>
            <a:fld id="{63669C5B-63AD-4653-A01E-1452F39B523D}" type="slidenum">
              <a:rPr lang="de-CH" altLang="de-DE"/>
              <a:pPr/>
              <a:t>‹Nr.›</a:t>
            </a:fld>
            <a:endParaRPr lang="de-CH" altLang="de-DE"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65675E0-AE10-4E4E-96BA-0986C9B2E049}"/>
              </a:ext>
            </a:extLst>
          </p:cNvPr>
          <p:cNvSpPr>
            <a:spLocks noGrp="1" noChangeArrowheads="1"/>
          </p:cNvSpPr>
          <p:nvPr>
            <p:ph type="sldNum" sz="quarter" idx="5"/>
          </p:nvPr>
        </p:nvSpPr>
        <p:spPr>
          <a:ln/>
        </p:spPr>
        <p:txBody>
          <a:bodyPr/>
          <a:lstStyle/>
          <a:p>
            <a:fld id="{483EB335-08C0-4725-BFC8-2243701A2296}" type="slidenum">
              <a:rPr lang="de-CH" altLang="de-DE"/>
              <a:pPr/>
              <a:t>1</a:t>
            </a:fld>
            <a:endParaRPr lang="de-CH" altLang="de-DE" dirty="0"/>
          </a:p>
        </p:txBody>
      </p:sp>
      <p:sp>
        <p:nvSpPr>
          <p:cNvPr id="290818" name="Rectangle 2">
            <a:extLst>
              <a:ext uri="{FF2B5EF4-FFF2-40B4-BE49-F238E27FC236}">
                <a16:creationId xmlns:a16="http://schemas.microsoft.com/office/drawing/2014/main" id="{6EF1BD4E-AD67-4EDF-AF17-65362ACB0C26}"/>
              </a:ext>
            </a:extLst>
          </p:cNvPr>
          <p:cNvSpPr>
            <a:spLocks noGrp="1" noRot="1" noChangeAspect="1" noChangeArrowheads="1" noTextEdit="1"/>
          </p:cNvSpPr>
          <p:nvPr>
            <p:ph type="sldImg"/>
          </p:nvPr>
        </p:nvSpPr>
        <p:spPr>
          <a:ln/>
        </p:spPr>
      </p:sp>
      <p:sp>
        <p:nvSpPr>
          <p:cNvPr id="290819" name="Rectangle 3">
            <a:extLst>
              <a:ext uri="{FF2B5EF4-FFF2-40B4-BE49-F238E27FC236}">
                <a16:creationId xmlns:a16="http://schemas.microsoft.com/office/drawing/2014/main" id="{80D49B61-85F1-453C-8DE3-19E9A7A6C5B3}"/>
              </a:ext>
            </a:extLst>
          </p:cNvPr>
          <p:cNvSpPr>
            <a:spLocks noGrp="1" noChangeArrowheads="1"/>
          </p:cNvSpPr>
          <p:nvPr>
            <p:ph type="body" idx="1"/>
          </p:nvPr>
        </p:nvSpPr>
        <p:spPr/>
        <p:txBody>
          <a:bodyPr/>
          <a:lstStyle/>
          <a:p>
            <a:endParaRPr lang="de-CH" alt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3AFB35-41B7-4EBB-9ED6-E4B8DFFF17E2}"/>
              </a:ext>
            </a:extLst>
          </p:cNvPr>
          <p:cNvSpPr>
            <a:spLocks noGrp="1" noChangeArrowheads="1"/>
          </p:cNvSpPr>
          <p:nvPr>
            <p:ph type="sldNum" sz="quarter" idx="5"/>
          </p:nvPr>
        </p:nvSpPr>
        <p:spPr>
          <a:ln/>
        </p:spPr>
        <p:txBody>
          <a:bodyPr/>
          <a:lstStyle/>
          <a:p>
            <a:fld id="{64312476-A1C4-41CD-9EA5-8ED0BD305000}" type="slidenum">
              <a:rPr lang="de-CH" altLang="de-DE"/>
              <a:pPr/>
              <a:t>17</a:t>
            </a:fld>
            <a:endParaRPr lang="de-CH" altLang="de-DE" dirty="0"/>
          </a:p>
        </p:txBody>
      </p:sp>
      <p:sp>
        <p:nvSpPr>
          <p:cNvPr id="600066" name="Rectangle 2">
            <a:extLst>
              <a:ext uri="{FF2B5EF4-FFF2-40B4-BE49-F238E27FC236}">
                <a16:creationId xmlns:a16="http://schemas.microsoft.com/office/drawing/2014/main" id="{395F2EF5-1B70-4199-99EF-77EC081E179F}"/>
              </a:ext>
            </a:extLst>
          </p:cNvPr>
          <p:cNvSpPr>
            <a:spLocks noGrp="1" noRot="1" noChangeAspect="1" noChangeArrowheads="1" noTextEdit="1"/>
          </p:cNvSpPr>
          <p:nvPr>
            <p:ph type="sldImg"/>
          </p:nvPr>
        </p:nvSpPr>
        <p:spPr>
          <a:ln/>
        </p:spPr>
      </p:sp>
      <p:sp>
        <p:nvSpPr>
          <p:cNvPr id="600067" name="Rectangle 3">
            <a:extLst>
              <a:ext uri="{FF2B5EF4-FFF2-40B4-BE49-F238E27FC236}">
                <a16:creationId xmlns:a16="http://schemas.microsoft.com/office/drawing/2014/main" id="{B27DD7C8-EA12-4EFD-B55B-E9EB3668FB82}"/>
              </a:ext>
            </a:extLst>
          </p:cNvPr>
          <p:cNvSpPr>
            <a:spLocks noGrp="1" noChangeArrowheads="1"/>
          </p:cNvSpPr>
          <p:nvPr>
            <p:ph type="body" idx="1"/>
          </p:nvPr>
        </p:nvSpPr>
        <p:spPr/>
        <p:txBody>
          <a:bodyPr/>
          <a:lstStyle/>
          <a:p>
            <a:endParaRPr lang="de-CH" alt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1659F6-9232-4FDC-93EF-227FE39689E7}"/>
              </a:ext>
            </a:extLst>
          </p:cNvPr>
          <p:cNvSpPr>
            <a:spLocks noGrp="1" noChangeArrowheads="1"/>
          </p:cNvSpPr>
          <p:nvPr>
            <p:ph type="sldNum" sz="quarter" idx="5"/>
          </p:nvPr>
        </p:nvSpPr>
        <p:spPr>
          <a:ln/>
        </p:spPr>
        <p:txBody>
          <a:bodyPr/>
          <a:lstStyle/>
          <a:p>
            <a:fld id="{B6A1082B-8717-47A1-A592-1B93D2E4118F}" type="slidenum">
              <a:rPr lang="de-CH" altLang="de-DE"/>
              <a:pPr/>
              <a:t>39</a:t>
            </a:fld>
            <a:endParaRPr lang="de-CH" altLang="de-DE" dirty="0"/>
          </a:p>
        </p:txBody>
      </p:sp>
      <p:sp>
        <p:nvSpPr>
          <p:cNvPr id="605186" name="Rectangle 2">
            <a:extLst>
              <a:ext uri="{FF2B5EF4-FFF2-40B4-BE49-F238E27FC236}">
                <a16:creationId xmlns:a16="http://schemas.microsoft.com/office/drawing/2014/main" id="{DA373A52-9A72-4B45-B0EF-E52F4E77C977}"/>
              </a:ext>
            </a:extLst>
          </p:cNvPr>
          <p:cNvSpPr>
            <a:spLocks noGrp="1" noRot="1" noChangeAspect="1" noChangeArrowheads="1" noTextEdit="1"/>
          </p:cNvSpPr>
          <p:nvPr>
            <p:ph type="sldImg"/>
          </p:nvPr>
        </p:nvSpPr>
        <p:spPr>
          <a:ln/>
        </p:spPr>
      </p:sp>
      <p:sp>
        <p:nvSpPr>
          <p:cNvPr id="605187" name="Rectangle 3">
            <a:extLst>
              <a:ext uri="{FF2B5EF4-FFF2-40B4-BE49-F238E27FC236}">
                <a16:creationId xmlns:a16="http://schemas.microsoft.com/office/drawing/2014/main" id="{EE45752D-7097-4A63-91BA-0F21AA464EF2}"/>
              </a:ext>
            </a:extLst>
          </p:cNvPr>
          <p:cNvSpPr>
            <a:spLocks noGrp="1" noChangeArrowheads="1"/>
          </p:cNvSpPr>
          <p:nvPr>
            <p:ph type="body" idx="1"/>
          </p:nvPr>
        </p:nvSpPr>
        <p:spPr/>
        <p:txBody>
          <a:bodyPr/>
          <a:lstStyle/>
          <a:p>
            <a:endParaRPr lang="de-CH" alt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082" name="Group 10">
            <a:extLst>
              <a:ext uri="{FF2B5EF4-FFF2-40B4-BE49-F238E27FC236}">
                <a16:creationId xmlns:a16="http://schemas.microsoft.com/office/drawing/2014/main" id="{2332F81B-7DC0-4629-8BC9-D7C362326CA9}"/>
              </a:ext>
            </a:extLst>
          </p:cNvPr>
          <p:cNvGrpSpPr>
            <a:grpSpLocks/>
          </p:cNvGrpSpPr>
          <p:nvPr/>
        </p:nvGrpSpPr>
        <p:grpSpPr bwMode="auto">
          <a:xfrm>
            <a:off x="-1035050" y="1552575"/>
            <a:ext cx="10179050" cy="5305425"/>
            <a:chOff x="-652" y="978"/>
            <a:chExt cx="6412" cy="3342"/>
          </a:xfrm>
        </p:grpSpPr>
        <p:sp>
          <p:nvSpPr>
            <p:cNvPr id="3075" name="Freeform 3">
              <a:extLst>
                <a:ext uri="{FF2B5EF4-FFF2-40B4-BE49-F238E27FC236}">
                  <a16:creationId xmlns:a16="http://schemas.microsoft.com/office/drawing/2014/main" id="{5A8B56E7-7457-4E08-8B4B-BD54D2FF6D85}"/>
                </a:ext>
              </a:extLst>
            </p:cNvPr>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3076" name="Arc 4">
              <a:extLst>
                <a:ext uri="{FF2B5EF4-FFF2-40B4-BE49-F238E27FC236}">
                  <a16:creationId xmlns:a16="http://schemas.microsoft.com/office/drawing/2014/main" id="{191653CF-5600-4031-981F-AB5E4F55E648}"/>
                </a:ext>
              </a:extLst>
            </p:cNvPr>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grpSp>
      <p:sp>
        <p:nvSpPr>
          <p:cNvPr id="3077" name="Rectangle 5">
            <a:extLst>
              <a:ext uri="{FF2B5EF4-FFF2-40B4-BE49-F238E27FC236}">
                <a16:creationId xmlns:a16="http://schemas.microsoft.com/office/drawing/2014/main" id="{6F030298-CDAF-45E9-98EB-AA4ACED5388B}"/>
              </a:ext>
            </a:extLst>
          </p:cNvPr>
          <p:cNvSpPr>
            <a:spLocks noGrp="1" noChangeArrowheads="1"/>
          </p:cNvSpPr>
          <p:nvPr>
            <p:ph type="ctrTitle" sz="quarter"/>
          </p:nvPr>
        </p:nvSpPr>
        <p:spPr>
          <a:xfrm>
            <a:off x="1293813" y="762000"/>
            <a:ext cx="7772400" cy="1143000"/>
          </a:xfrm>
        </p:spPr>
        <p:txBody>
          <a:bodyPr anchor="b"/>
          <a:lstStyle>
            <a:lvl1pPr>
              <a:defRPr/>
            </a:lvl1pPr>
          </a:lstStyle>
          <a:p>
            <a:pPr lvl="0"/>
            <a:r>
              <a:rPr lang="de-DE" altLang="de-DE" noProof="0"/>
              <a:t>Klicken Sie, um das Titelformat zu bearbeiten</a:t>
            </a:r>
          </a:p>
        </p:txBody>
      </p:sp>
      <p:sp>
        <p:nvSpPr>
          <p:cNvPr id="3078" name="Rectangle 6">
            <a:extLst>
              <a:ext uri="{FF2B5EF4-FFF2-40B4-BE49-F238E27FC236}">
                <a16:creationId xmlns:a16="http://schemas.microsoft.com/office/drawing/2014/main" id="{089BC233-0942-4A99-A852-BCF214E8609D}"/>
              </a:ext>
            </a:extLst>
          </p:cNvPr>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anose="05000000000000000000" pitchFamily="2" charset="2"/>
              <a:buNone/>
              <a:defRPr/>
            </a:lvl1pPr>
          </a:lstStyle>
          <a:p>
            <a:pPr lvl="0"/>
            <a:r>
              <a:rPr lang="de-DE" altLang="de-DE" noProof="0"/>
              <a:t>Klicken Sie, um das Format des Untertitelmasters zu bearbeiten</a:t>
            </a:r>
          </a:p>
        </p:txBody>
      </p:sp>
      <p:sp>
        <p:nvSpPr>
          <p:cNvPr id="3079" name="Rectangle 7">
            <a:extLst>
              <a:ext uri="{FF2B5EF4-FFF2-40B4-BE49-F238E27FC236}">
                <a16:creationId xmlns:a16="http://schemas.microsoft.com/office/drawing/2014/main" id="{D5755780-A79E-4605-AB73-C0B211E2DCBA}"/>
              </a:ext>
            </a:extLst>
          </p:cNvPr>
          <p:cNvSpPr>
            <a:spLocks noGrp="1" noChangeArrowheads="1"/>
          </p:cNvSpPr>
          <p:nvPr>
            <p:ph type="dt" sz="quarter" idx="2"/>
          </p:nvPr>
        </p:nvSpPr>
        <p:spPr/>
        <p:txBody>
          <a:bodyPr/>
          <a:lstStyle>
            <a:lvl1pPr>
              <a:defRPr/>
            </a:lvl1pPr>
          </a:lstStyle>
          <a:p>
            <a:endParaRPr lang="de-DE" altLang="de-DE" dirty="0"/>
          </a:p>
        </p:txBody>
      </p:sp>
      <p:sp>
        <p:nvSpPr>
          <p:cNvPr id="3080" name="Rectangle 8">
            <a:extLst>
              <a:ext uri="{FF2B5EF4-FFF2-40B4-BE49-F238E27FC236}">
                <a16:creationId xmlns:a16="http://schemas.microsoft.com/office/drawing/2014/main" id="{021B288F-A509-4ACC-B176-5C479AD3B8CE}"/>
              </a:ext>
            </a:extLst>
          </p:cNvPr>
          <p:cNvSpPr>
            <a:spLocks noGrp="1" noChangeArrowheads="1"/>
          </p:cNvSpPr>
          <p:nvPr>
            <p:ph type="ftr" sz="quarter" idx="3"/>
          </p:nvPr>
        </p:nvSpPr>
        <p:spPr/>
        <p:txBody>
          <a:bodyPr/>
          <a:lstStyle>
            <a:lvl1pPr>
              <a:defRPr/>
            </a:lvl1pPr>
          </a:lstStyle>
          <a:p>
            <a:endParaRPr lang="de-DE" altLang="de-DE" dirty="0"/>
          </a:p>
        </p:txBody>
      </p:sp>
      <p:sp>
        <p:nvSpPr>
          <p:cNvPr id="3081" name="Rectangle 9">
            <a:extLst>
              <a:ext uri="{FF2B5EF4-FFF2-40B4-BE49-F238E27FC236}">
                <a16:creationId xmlns:a16="http://schemas.microsoft.com/office/drawing/2014/main" id="{1A8A17A9-6B3A-4FCD-8212-D6134DCAD6CC}"/>
              </a:ext>
            </a:extLst>
          </p:cNvPr>
          <p:cNvSpPr>
            <a:spLocks noGrp="1" noChangeArrowheads="1"/>
          </p:cNvSpPr>
          <p:nvPr>
            <p:ph type="sldNum" sz="quarter" idx="4"/>
          </p:nvPr>
        </p:nvSpPr>
        <p:spPr/>
        <p:txBody>
          <a:bodyPr/>
          <a:lstStyle>
            <a:lvl1pPr>
              <a:defRPr/>
            </a:lvl1pPr>
          </a:lstStyle>
          <a:p>
            <a:fld id="{62EA269B-0EB7-4456-9264-9808C5EFAECF}" type="slidenum">
              <a:rPr lang="de-DE" altLang="de-DE"/>
              <a:pPr/>
              <a:t>‹Nr.›</a:t>
            </a:fld>
            <a:endParaRPr lang="de-DE" altLang="de-DE"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9D56B9-BBFD-49BF-8BB9-C200E329C376}"/>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F5BE3867-D74B-4014-9D66-7024E234C3E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CB007AF4-7174-4439-9656-6759DC651338}"/>
              </a:ext>
            </a:extLst>
          </p:cNvPr>
          <p:cNvSpPr>
            <a:spLocks noGrp="1"/>
          </p:cNvSpPr>
          <p:nvPr>
            <p:ph type="dt" sz="half" idx="10"/>
          </p:nvPr>
        </p:nvSpPr>
        <p:spPr/>
        <p:txBody>
          <a:bodyPr/>
          <a:lstStyle>
            <a:lvl1pPr>
              <a:defRPr/>
            </a:lvl1pPr>
          </a:lstStyle>
          <a:p>
            <a:endParaRPr lang="de-DE" altLang="de-DE" dirty="0"/>
          </a:p>
        </p:txBody>
      </p:sp>
      <p:sp>
        <p:nvSpPr>
          <p:cNvPr id="5" name="Fußzeilenplatzhalter 4">
            <a:extLst>
              <a:ext uri="{FF2B5EF4-FFF2-40B4-BE49-F238E27FC236}">
                <a16:creationId xmlns:a16="http://schemas.microsoft.com/office/drawing/2014/main" id="{2458CCB6-D1CE-438A-BFEA-7464CC6AD989}"/>
              </a:ext>
            </a:extLst>
          </p:cNvPr>
          <p:cNvSpPr>
            <a:spLocks noGrp="1"/>
          </p:cNvSpPr>
          <p:nvPr>
            <p:ph type="ftr" sz="quarter" idx="11"/>
          </p:nvPr>
        </p:nvSpPr>
        <p:spPr/>
        <p:txBody>
          <a:bodyPr/>
          <a:lstStyle>
            <a:lvl1pPr>
              <a:defRPr/>
            </a:lvl1pPr>
          </a:lstStyle>
          <a:p>
            <a:endParaRPr lang="de-DE" altLang="de-DE" dirty="0"/>
          </a:p>
        </p:txBody>
      </p:sp>
      <p:sp>
        <p:nvSpPr>
          <p:cNvPr id="6" name="Foliennummernplatzhalter 5">
            <a:extLst>
              <a:ext uri="{FF2B5EF4-FFF2-40B4-BE49-F238E27FC236}">
                <a16:creationId xmlns:a16="http://schemas.microsoft.com/office/drawing/2014/main" id="{A0DF855E-8604-449D-8E8E-E1395F4F5E8A}"/>
              </a:ext>
            </a:extLst>
          </p:cNvPr>
          <p:cNvSpPr>
            <a:spLocks noGrp="1"/>
          </p:cNvSpPr>
          <p:nvPr>
            <p:ph type="sldNum" sz="quarter" idx="12"/>
          </p:nvPr>
        </p:nvSpPr>
        <p:spPr/>
        <p:txBody>
          <a:bodyPr/>
          <a:lstStyle>
            <a:lvl1pPr>
              <a:defRPr/>
            </a:lvl1pPr>
          </a:lstStyle>
          <a:p>
            <a:fld id="{4614180F-E9C7-4EF5-9F8C-B63A081AFB1C}" type="slidenum">
              <a:rPr lang="de-DE" altLang="de-DE"/>
              <a:pPr/>
              <a:t>‹Nr.›</a:t>
            </a:fld>
            <a:endParaRPr lang="de-DE" altLang="de-DE" dirty="0"/>
          </a:p>
        </p:txBody>
      </p:sp>
    </p:spTree>
    <p:extLst>
      <p:ext uri="{BB962C8B-B14F-4D97-AF65-F5344CB8AC3E}">
        <p14:creationId xmlns:p14="http://schemas.microsoft.com/office/powerpoint/2010/main" val="28754646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92E07FD-0603-40B5-AB73-8BC3FE9AF6CA}"/>
              </a:ext>
            </a:extLst>
          </p:cNvPr>
          <p:cNvSpPr>
            <a:spLocks noGrp="1"/>
          </p:cNvSpPr>
          <p:nvPr>
            <p:ph type="title" orient="vert"/>
          </p:nvPr>
        </p:nvSpPr>
        <p:spPr>
          <a:xfrm>
            <a:off x="6515100" y="609600"/>
            <a:ext cx="1943100" cy="5486400"/>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8AA6A427-DB64-46AC-8305-B873B8FED18F}"/>
              </a:ext>
            </a:extLst>
          </p:cNvPr>
          <p:cNvSpPr>
            <a:spLocks noGrp="1"/>
          </p:cNvSpPr>
          <p:nvPr>
            <p:ph type="body" orient="vert" idx="1"/>
          </p:nvPr>
        </p:nvSpPr>
        <p:spPr>
          <a:xfrm>
            <a:off x="685800" y="609600"/>
            <a:ext cx="5676900" cy="54864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08ABE35-9769-4159-AE09-7D3AA408B694}"/>
              </a:ext>
            </a:extLst>
          </p:cNvPr>
          <p:cNvSpPr>
            <a:spLocks noGrp="1"/>
          </p:cNvSpPr>
          <p:nvPr>
            <p:ph type="dt" sz="half" idx="10"/>
          </p:nvPr>
        </p:nvSpPr>
        <p:spPr/>
        <p:txBody>
          <a:bodyPr/>
          <a:lstStyle>
            <a:lvl1pPr>
              <a:defRPr/>
            </a:lvl1pPr>
          </a:lstStyle>
          <a:p>
            <a:endParaRPr lang="de-DE" altLang="de-DE" dirty="0"/>
          </a:p>
        </p:txBody>
      </p:sp>
      <p:sp>
        <p:nvSpPr>
          <p:cNvPr id="5" name="Fußzeilenplatzhalter 4">
            <a:extLst>
              <a:ext uri="{FF2B5EF4-FFF2-40B4-BE49-F238E27FC236}">
                <a16:creationId xmlns:a16="http://schemas.microsoft.com/office/drawing/2014/main" id="{B3512D7D-C92A-4306-93DF-D3E8D960B3E8}"/>
              </a:ext>
            </a:extLst>
          </p:cNvPr>
          <p:cNvSpPr>
            <a:spLocks noGrp="1"/>
          </p:cNvSpPr>
          <p:nvPr>
            <p:ph type="ftr" sz="quarter" idx="11"/>
          </p:nvPr>
        </p:nvSpPr>
        <p:spPr/>
        <p:txBody>
          <a:bodyPr/>
          <a:lstStyle>
            <a:lvl1pPr>
              <a:defRPr/>
            </a:lvl1pPr>
          </a:lstStyle>
          <a:p>
            <a:endParaRPr lang="de-DE" altLang="de-DE" dirty="0"/>
          </a:p>
        </p:txBody>
      </p:sp>
      <p:sp>
        <p:nvSpPr>
          <p:cNvPr id="6" name="Foliennummernplatzhalter 5">
            <a:extLst>
              <a:ext uri="{FF2B5EF4-FFF2-40B4-BE49-F238E27FC236}">
                <a16:creationId xmlns:a16="http://schemas.microsoft.com/office/drawing/2014/main" id="{0CB5D77C-E393-49B3-AC1E-28FAA2E9D51B}"/>
              </a:ext>
            </a:extLst>
          </p:cNvPr>
          <p:cNvSpPr>
            <a:spLocks noGrp="1"/>
          </p:cNvSpPr>
          <p:nvPr>
            <p:ph type="sldNum" sz="quarter" idx="12"/>
          </p:nvPr>
        </p:nvSpPr>
        <p:spPr/>
        <p:txBody>
          <a:bodyPr/>
          <a:lstStyle>
            <a:lvl1pPr>
              <a:defRPr/>
            </a:lvl1pPr>
          </a:lstStyle>
          <a:p>
            <a:fld id="{B5B25016-7833-47A7-92AB-54FFAF4A0563}" type="slidenum">
              <a:rPr lang="de-DE" altLang="de-DE"/>
              <a:pPr/>
              <a:t>‹Nr.›</a:t>
            </a:fld>
            <a:endParaRPr lang="de-DE" altLang="de-DE" dirty="0"/>
          </a:p>
        </p:txBody>
      </p:sp>
    </p:spTree>
    <p:extLst>
      <p:ext uri="{BB962C8B-B14F-4D97-AF65-F5344CB8AC3E}">
        <p14:creationId xmlns:p14="http://schemas.microsoft.com/office/powerpoint/2010/main" val="27529527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AEEA5-FA25-48FF-875A-A9C39F9FF3B5}"/>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8057C567-2F6A-4B43-913C-A4A73BCA846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BB235A2B-E2D4-444B-97CC-B161BC6514D2}"/>
              </a:ext>
            </a:extLst>
          </p:cNvPr>
          <p:cNvSpPr>
            <a:spLocks noGrp="1"/>
          </p:cNvSpPr>
          <p:nvPr>
            <p:ph type="dt" sz="half" idx="10"/>
          </p:nvPr>
        </p:nvSpPr>
        <p:spPr/>
        <p:txBody>
          <a:bodyPr/>
          <a:lstStyle>
            <a:lvl1pPr>
              <a:defRPr/>
            </a:lvl1pPr>
          </a:lstStyle>
          <a:p>
            <a:endParaRPr lang="de-DE" altLang="de-DE" dirty="0"/>
          </a:p>
        </p:txBody>
      </p:sp>
      <p:sp>
        <p:nvSpPr>
          <p:cNvPr id="5" name="Fußzeilenplatzhalter 4">
            <a:extLst>
              <a:ext uri="{FF2B5EF4-FFF2-40B4-BE49-F238E27FC236}">
                <a16:creationId xmlns:a16="http://schemas.microsoft.com/office/drawing/2014/main" id="{C00302A3-2F98-494D-B96F-B757DF460838}"/>
              </a:ext>
            </a:extLst>
          </p:cNvPr>
          <p:cNvSpPr>
            <a:spLocks noGrp="1"/>
          </p:cNvSpPr>
          <p:nvPr>
            <p:ph type="ftr" sz="quarter" idx="11"/>
          </p:nvPr>
        </p:nvSpPr>
        <p:spPr/>
        <p:txBody>
          <a:bodyPr/>
          <a:lstStyle>
            <a:lvl1pPr>
              <a:defRPr/>
            </a:lvl1pPr>
          </a:lstStyle>
          <a:p>
            <a:endParaRPr lang="de-DE" altLang="de-DE" dirty="0"/>
          </a:p>
        </p:txBody>
      </p:sp>
      <p:sp>
        <p:nvSpPr>
          <p:cNvPr id="6" name="Foliennummernplatzhalter 5">
            <a:extLst>
              <a:ext uri="{FF2B5EF4-FFF2-40B4-BE49-F238E27FC236}">
                <a16:creationId xmlns:a16="http://schemas.microsoft.com/office/drawing/2014/main" id="{02C645BD-4163-4103-829F-4F71675C9B16}"/>
              </a:ext>
            </a:extLst>
          </p:cNvPr>
          <p:cNvSpPr>
            <a:spLocks noGrp="1"/>
          </p:cNvSpPr>
          <p:nvPr>
            <p:ph type="sldNum" sz="quarter" idx="12"/>
          </p:nvPr>
        </p:nvSpPr>
        <p:spPr/>
        <p:txBody>
          <a:bodyPr/>
          <a:lstStyle>
            <a:lvl1pPr>
              <a:defRPr/>
            </a:lvl1pPr>
          </a:lstStyle>
          <a:p>
            <a:fld id="{B7978D7B-1C29-407C-9DB1-B6AC62FC9BE8}" type="slidenum">
              <a:rPr lang="de-DE" altLang="de-DE"/>
              <a:pPr/>
              <a:t>‹Nr.›</a:t>
            </a:fld>
            <a:endParaRPr lang="de-DE" altLang="de-DE" dirty="0"/>
          </a:p>
        </p:txBody>
      </p:sp>
    </p:spTree>
    <p:extLst>
      <p:ext uri="{BB962C8B-B14F-4D97-AF65-F5344CB8AC3E}">
        <p14:creationId xmlns:p14="http://schemas.microsoft.com/office/powerpoint/2010/main" val="2135119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74BF7A-22D8-4AA6-9084-59E925C12634}"/>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B70BED84-A213-4D2F-B86C-0662A38635C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844741B6-FA8F-4B30-8ED9-B14CC383704B}"/>
              </a:ext>
            </a:extLst>
          </p:cNvPr>
          <p:cNvSpPr>
            <a:spLocks noGrp="1"/>
          </p:cNvSpPr>
          <p:nvPr>
            <p:ph type="dt" sz="half" idx="10"/>
          </p:nvPr>
        </p:nvSpPr>
        <p:spPr/>
        <p:txBody>
          <a:bodyPr/>
          <a:lstStyle>
            <a:lvl1pPr>
              <a:defRPr/>
            </a:lvl1pPr>
          </a:lstStyle>
          <a:p>
            <a:endParaRPr lang="de-DE" altLang="de-DE" dirty="0"/>
          </a:p>
        </p:txBody>
      </p:sp>
      <p:sp>
        <p:nvSpPr>
          <p:cNvPr id="5" name="Fußzeilenplatzhalter 4">
            <a:extLst>
              <a:ext uri="{FF2B5EF4-FFF2-40B4-BE49-F238E27FC236}">
                <a16:creationId xmlns:a16="http://schemas.microsoft.com/office/drawing/2014/main" id="{0CB6EF65-D8F6-4466-8CFD-867062245B7D}"/>
              </a:ext>
            </a:extLst>
          </p:cNvPr>
          <p:cNvSpPr>
            <a:spLocks noGrp="1"/>
          </p:cNvSpPr>
          <p:nvPr>
            <p:ph type="ftr" sz="quarter" idx="11"/>
          </p:nvPr>
        </p:nvSpPr>
        <p:spPr/>
        <p:txBody>
          <a:bodyPr/>
          <a:lstStyle>
            <a:lvl1pPr>
              <a:defRPr/>
            </a:lvl1pPr>
          </a:lstStyle>
          <a:p>
            <a:endParaRPr lang="de-DE" altLang="de-DE" dirty="0"/>
          </a:p>
        </p:txBody>
      </p:sp>
      <p:sp>
        <p:nvSpPr>
          <p:cNvPr id="6" name="Foliennummernplatzhalter 5">
            <a:extLst>
              <a:ext uri="{FF2B5EF4-FFF2-40B4-BE49-F238E27FC236}">
                <a16:creationId xmlns:a16="http://schemas.microsoft.com/office/drawing/2014/main" id="{0847D22F-62C2-4E5D-B61C-1230D440EF2A}"/>
              </a:ext>
            </a:extLst>
          </p:cNvPr>
          <p:cNvSpPr>
            <a:spLocks noGrp="1"/>
          </p:cNvSpPr>
          <p:nvPr>
            <p:ph type="sldNum" sz="quarter" idx="12"/>
          </p:nvPr>
        </p:nvSpPr>
        <p:spPr/>
        <p:txBody>
          <a:bodyPr/>
          <a:lstStyle>
            <a:lvl1pPr>
              <a:defRPr/>
            </a:lvl1pPr>
          </a:lstStyle>
          <a:p>
            <a:fld id="{4510C198-7632-42ED-BE90-2B1CF935762B}" type="slidenum">
              <a:rPr lang="de-DE" altLang="de-DE"/>
              <a:pPr/>
              <a:t>‹Nr.›</a:t>
            </a:fld>
            <a:endParaRPr lang="de-DE" altLang="de-DE" dirty="0"/>
          </a:p>
        </p:txBody>
      </p:sp>
    </p:spTree>
    <p:extLst>
      <p:ext uri="{BB962C8B-B14F-4D97-AF65-F5344CB8AC3E}">
        <p14:creationId xmlns:p14="http://schemas.microsoft.com/office/powerpoint/2010/main" val="13606625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C581B-E735-4142-9BF6-C382B24CE1F1}"/>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57EEC677-12E4-41BC-84C2-1D7D7EB5C6B3}"/>
              </a:ext>
            </a:extLst>
          </p:cNvPr>
          <p:cNvSpPr>
            <a:spLocks noGrp="1"/>
          </p:cNvSpPr>
          <p:nvPr>
            <p:ph sz="half" idx="1"/>
          </p:nvPr>
        </p:nvSpPr>
        <p:spPr>
          <a:xfrm>
            <a:off x="685800" y="1981200"/>
            <a:ext cx="3810000" cy="4114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57CB58B8-9DB7-4E6A-8D12-AF3510CC2D97}"/>
              </a:ext>
            </a:extLst>
          </p:cNvPr>
          <p:cNvSpPr>
            <a:spLocks noGrp="1"/>
          </p:cNvSpPr>
          <p:nvPr>
            <p:ph sz="half" idx="2"/>
          </p:nvPr>
        </p:nvSpPr>
        <p:spPr>
          <a:xfrm>
            <a:off x="4648200" y="1981200"/>
            <a:ext cx="3810000" cy="4114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AE4602F9-183C-4BDB-9BD2-C07AC379A911}"/>
              </a:ext>
            </a:extLst>
          </p:cNvPr>
          <p:cNvSpPr>
            <a:spLocks noGrp="1"/>
          </p:cNvSpPr>
          <p:nvPr>
            <p:ph type="dt" sz="half" idx="10"/>
          </p:nvPr>
        </p:nvSpPr>
        <p:spPr/>
        <p:txBody>
          <a:bodyPr/>
          <a:lstStyle>
            <a:lvl1pPr>
              <a:defRPr/>
            </a:lvl1pPr>
          </a:lstStyle>
          <a:p>
            <a:endParaRPr lang="de-DE" altLang="de-DE" dirty="0"/>
          </a:p>
        </p:txBody>
      </p:sp>
      <p:sp>
        <p:nvSpPr>
          <p:cNvPr id="6" name="Fußzeilenplatzhalter 5">
            <a:extLst>
              <a:ext uri="{FF2B5EF4-FFF2-40B4-BE49-F238E27FC236}">
                <a16:creationId xmlns:a16="http://schemas.microsoft.com/office/drawing/2014/main" id="{8477FFE6-92BC-433B-9337-E42D562EAB9A}"/>
              </a:ext>
            </a:extLst>
          </p:cNvPr>
          <p:cNvSpPr>
            <a:spLocks noGrp="1"/>
          </p:cNvSpPr>
          <p:nvPr>
            <p:ph type="ftr" sz="quarter" idx="11"/>
          </p:nvPr>
        </p:nvSpPr>
        <p:spPr/>
        <p:txBody>
          <a:bodyPr/>
          <a:lstStyle>
            <a:lvl1pPr>
              <a:defRPr/>
            </a:lvl1pPr>
          </a:lstStyle>
          <a:p>
            <a:endParaRPr lang="de-DE" altLang="de-DE" dirty="0"/>
          </a:p>
        </p:txBody>
      </p:sp>
      <p:sp>
        <p:nvSpPr>
          <p:cNvPr id="7" name="Foliennummernplatzhalter 6">
            <a:extLst>
              <a:ext uri="{FF2B5EF4-FFF2-40B4-BE49-F238E27FC236}">
                <a16:creationId xmlns:a16="http://schemas.microsoft.com/office/drawing/2014/main" id="{9BD89C6C-D8AE-4D11-B3E3-41A1ECFD76F3}"/>
              </a:ext>
            </a:extLst>
          </p:cNvPr>
          <p:cNvSpPr>
            <a:spLocks noGrp="1"/>
          </p:cNvSpPr>
          <p:nvPr>
            <p:ph type="sldNum" sz="quarter" idx="12"/>
          </p:nvPr>
        </p:nvSpPr>
        <p:spPr/>
        <p:txBody>
          <a:bodyPr/>
          <a:lstStyle>
            <a:lvl1pPr>
              <a:defRPr/>
            </a:lvl1pPr>
          </a:lstStyle>
          <a:p>
            <a:fld id="{8F2C8C8B-CD2D-408A-B787-35DECBDF9D6F}" type="slidenum">
              <a:rPr lang="de-DE" altLang="de-DE"/>
              <a:pPr/>
              <a:t>‹Nr.›</a:t>
            </a:fld>
            <a:endParaRPr lang="de-DE" altLang="de-DE" dirty="0"/>
          </a:p>
        </p:txBody>
      </p:sp>
    </p:spTree>
    <p:extLst>
      <p:ext uri="{BB962C8B-B14F-4D97-AF65-F5344CB8AC3E}">
        <p14:creationId xmlns:p14="http://schemas.microsoft.com/office/powerpoint/2010/main" val="21833099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3760DC-492A-469B-B19B-2060DC4AD8D6}"/>
              </a:ext>
            </a:extLst>
          </p:cNvPr>
          <p:cNvSpPr>
            <a:spLocks noGrp="1"/>
          </p:cNvSpPr>
          <p:nvPr>
            <p:ph type="title"/>
          </p:nvPr>
        </p:nvSpPr>
        <p:spPr>
          <a:xfrm>
            <a:off x="630238" y="365125"/>
            <a:ext cx="78867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23EAAED5-66BC-4B47-A577-980FC618374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8044C61-53E8-4B56-9C2B-82ABADE65EAA}"/>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E3209E99-F8D1-4B21-8B83-5C0D845497A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B6F8AD5-8C9C-4B0E-8413-0ED14EF91E57}"/>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3BD1E7BA-EA70-4EDC-8D81-E54FFC0C407D}"/>
              </a:ext>
            </a:extLst>
          </p:cNvPr>
          <p:cNvSpPr>
            <a:spLocks noGrp="1"/>
          </p:cNvSpPr>
          <p:nvPr>
            <p:ph type="dt" sz="half" idx="10"/>
          </p:nvPr>
        </p:nvSpPr>
        <p:spPr/>
        <p:txBody>
          <a:bodyPr/>
          <a:lstStyle>
            <a:lvl1pPr>
              <a:defRPr/>
            </a:lvl1pPr>
          </a:lstStyle>
          <a:p>
            <a:endParaRPr lang="de-DE" altLang="de-DE" dirty="0"/>
          </a:p>
        </p:txBody>
      </p:sp>
      <p:sp>
        <p:nvSpPr>
          <p:cNvPr id="8" name="Fußzeilenplatzhalter 7">
            <a:extLst>
              <a:ext uri="{FF2B5EF4-FFF2-40B4-BE49-F238E27FC236}">
                <a16:creationId xmlns:a16="http://schemas.microsoft.com/office/drawing/2014/main" id="{718248ED-BCD4-4B3C-847C-1C5E3A1F7CC7}"/>
              </a:ext>
            </a:extLst>
          </p:cNvPr>
          <p:cNvSpPr>
            <a:spLocks noGrp="1"/>
          </p:cNvSpPr>
          <p:nvPr>
            <p:ph type="ftr" sz="quarter" idx="11"/>
          </p:nvPr>
        </p:nvSpPr>
        <p:spPr/>
        <p:txBody>
          <a:bodyPr/>
          <a:lstStyle>
            <a:lvl1pPr>
              <a:defRPr/>
            </a:lvl1pPr>
          </a:lstStyle>
          <a:p>
            <a:endParaRPr lang="de-DE" altLang="de-DE" dirty="0"/>
          </a:p>
        </p:txBody>
      </p:sp>
      <p:sp>
        <p:nvSpPr>
          <p:cNvPr id="9" name="Foliennummernplatzhalter 8">
            <a:extLst>
              <a:ext uri="{FF2B5EF4-FFF2-40B4-BE49-F238E27FC236}">
                <a16:creationId xmlns:a16="http://schemas.microsoft.com/office/drawing/2014/main" id="{6D27C769-A9F6-4E99-A4E2-870EBC18CC09}"/>
              </a:ext>
            </a:extLst>
          </p:cNvPr>
          <p:cNvSpPr>
            <a:spLocks noGrp="1"/>
          </p:cNvSpPr>
          <p:nvPr>
            <p:ph type="sldNum" sz="quarter" idx="12"/>
          </p:nvPr>
        </p:nvSpPr>
        <p:spPr/>
        <p:txBody>
          <a:bodyPr/>
          <a:lstStyle>
            <a:lvl1pPr>
              <a:defRPr/>
            </a:lvl1pPr>
          </a:lstStyle>
          <a:p>
            <a:fld id="{E6D3730C-66DB-4C2E-9130-CB79D1765720}" type="slidenum">
              <a:rPr lang="de-DE" altLang="de-DE"/>
              <a:pPr/>
              <a:t>‹Nr.›</a:t>
            </a:fld>
            <a:endParaRPr lang="de-DE" altLang="de-DE" dirty="0"/>
          </a:p>
        </p:txBody>
      </p:sp>
    </p:spTree>
    <p:extLst>
      <p:ext uri="{BB962C8B-B14F-4D97-AF65-F5344CB8AC3E}">
        <p14:creationId xmlns:p14="http://schemas.microsoft.com/office/powerpoint/2010/main" val="327048679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2ED63-185B-42C4-B052-3D0C0D3AE66F}"/>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5CDC1EBF-7D37-41D4-9859-6B1EA36C8257}"/>
              </a:ext>
            </a:extLst>
          </p:cNvPr>
          <p:cNvSpPr>
            <a:spLocks noGrp="1"/>
          </p:cNvSpPr>
          <p:nvPr>
            <p:ph type="dt" sz="half" idx="10"/>
          </p:nvPr>
        </p:nvSpPr>
        <p:spPr/>
        <p:txBody>
          <a:bodyPr/>
          <a:lstStyle>
            <a:lvl1pPr>
              <a:defRPr/>
            </a:lvl1pPr>
          </a:lstStyle>
          <a:p>
            <a:endParaRPr lang="de-DE" altLang="de-DE" dirty="0"/>
          </a:p>
        </p:txBody>
      </p:sp>
      <p:sp>
        <p:nvSpPr>
          <p:cNvPr id="4" name="Fußzeilenplatzhalter 3">
            <a:extLst>
              <a:ext uri="{FF2B5EF4-FFF2-40B4-BE49-F238E27FC236}">
                <a16:creationId xmlns:a16="http://schemas.microsoft.com/office/drawing/2014/main" id="{226DA5F8-D91B-464C-9608-C6D62B797D9D}"/>
              </a:ext>
            </a:extLst>
          </p:cNvPr>
          <p:cNvSpPr>
            <a:spLocks noGrp="1"/>
          </p:cNvSpPr>
          <p:nvPr>
            <p:ph type="ftr" sz="quarter" idx="11"/>
          </p:nvPr>
        </p:nvSpPr>
        <p:spPr/>
        <p:txBody>
          <a:bodyPr/>
          <a:lstStyle>
            <a:lvl1pPr>
              <a:defRPr/>
            </a:lvl1pPr>
          </a:lstStyle>
          <a:p>
            <a:endParaRPr lang="de-DE" altLang="de-DE" dirty="0"/>
          </a:p>
        </p:txBody>
      </p:sp>
      <p:sp>
        <p:nvSpPr>
          <p:cNvPr id="5" name="Foliennummernplatzhalter 4">
            <a:extLst>
              <a:ext uri="{FF2B5EF4-FFF2-40B4-BE49-F238E27FC236}">
                <a16:creationId xmlns:a16="http://schemas.microsoft.com/office/drawing/2014/main" id="{731D9F5F-6F76-453F-B9F6-AA38209EA9DE}"/>
              </a:ext>
            </a:extLst>
          </p:cNvPr>
          <p:cNvSpPr>
            <a:spLocks noGrp="1"/>
          </p:cNvSpPr>
          <p:nvPr>
            <p:ph type="sldNum" sz="quarter" idx="12"/>
          </p:nvPr>
        </p:nvSpPr>
        <p:spPr/>
        <p:txBody>
          <a:bodyPr/>
          <a:lstStyle>
            <a:lvl1pPr>
              <a:defRPr/>
            </a:lvl1pPr>
          </a:lstStyle>
          <a:p>
            <a:fld id="{39FE3489-06BD-4F36-A806-C4E17F617C8C}" type="slidenum">
              <a:rPr lang="de-DE" altLang="de-DE"/>
              <a:pPr/>
              <a:t>‹Nr.›</a:t>
            </a:fld>
            <a:endParaRPr lang="de-DE" altLang="de-DE" dirty="0"/>
          </a:p>
        </p:txBody>
      </p:sp>
    </p:spTree>
    <p:extLst>
      <p:ext uri="{BB962C8B-B14F-4D97-AF65-F5344CB8AC3E}">
        <p14:creationId xmlns:p14="http://schemas.microsoft.com/office/powerpoint/2010/main" val="73405821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10635E7-1A4C-446B-B585-6622114767A0}"/>
              </a:ext>
            </a:extLst>
          </p:cNvPr>
          <p:cNvSpPr>
            <a:spLocks noGrp="1"/>
          </p:cNvSpPr>
          <p:nvPr>
            <p:ph type="dt" sz="half" idx="10"/>
          </p:nvPr>
        </p:nvSpPr>
        <p:spPr/>
        <p:txBody>
          <a:bodyPr/>
          <a:lstStyle>
            <a:lvl1pPr>
              <a:defRPr/>
            </a:lvl1pPr>
          </a:lstStyle>
          <a:p>
            <a:endParaRPr lang="de-DE" altLang="de-DE" dirty="0"/>
          </a:p>
        </p:txBody>
      </p:sp>
      <p:sp>
        <p:nvSpPr>
          <p:cNvPr id="3" name="Fußzeilenplatzhalter 2">
            <a:extLst>
              <a:ext uri="{FF2B5EF4-FFF2-40B4-BE49-F238E27FC236}">
                <a16:creationId xmlns:a16="http://schemas.microsoft.com/office/drawing/2014/main" id="{DBCFEF7E-86E9-49FB-ACEF-621199F14DCB}"/>
              </a:ext>
            </a:extLst>
          </p:cNvPr>
          <p:cNvSpPr>
            <a:spLocks noGrp="1"/>
          </p:cNvSpPr>
          <p:nvPr>
            <p:ph type="ftr" sz="quarter" idx="11"/>
          </p:nvPr>
        </p:nvSpPr>
        <p:spPr/>
        <p:txBody>
          <a:bodyPr/>
          <a:lstStyle>
            <a:lvl1pPr>
              <a:defRPr/>
            </a:lvl1pPr>
          </a:lstStyle>
          <a:p>
            <a:endParaRPr lang="de-DE" altLang="de-DE" dirty="0"/>
          </a:p>
        </p:txBody>
      </p:sp>
      <p:sp>
        <p:nvSpPr>
          <p:cNvPr id="4" name="Foliennummernplatzhalter 3">
            <a:extLst>
              <a:ext uri="{FF2B5EF4-FFF2-40B4-BE49-F238E27FC236}">
                <a16:creationId xmlns:a16="http://schemas.microsoft.com/office/drawing/2014/main" id="{AA6269DF-DA67-4667-B019-2F7EE07D3880}"/>
              </a:ext>
            </a:extLst>
          </p:cNvPr>
          <p:cNvSpPr>
            <a:spLocks noGrp="1"/>
          </p:cNvSpPr>
          <p:nvPr>
            <p:ph type="sldNum" sz="quarter" idx="12"/>
          </p:nvPr>
        </p:nvSpPr>
        <p:spPr/>
        <p:txBody>
          <a:bodyPr/>
          <a:lstStyle>
            <a:lvl1pPr>
              <a:defRPr/>
            </a:lvl1pPr>
          </a:lstStyle>
          <a:p>
            <a:fld id="{068E4630-FF86-4FC2-BEEF-F4AA7FB762BC}" type="slidenum">
              <a:rPr lang="de-DE" altLang="de-DE"/>
              <a:pPr/>
              <a:t>‹Nr.›</a:t>
            </a:fld>
            <a:endParaRPr lang="de-DE" altLang="de-DE" dirty="0"/>
          </a:p>
        </p:txBody>
      </p:sp>
    </p:spTree>
    <p:extLst>
      <p:ext uri="{BB962C8B-B14F-4D97-AF65-F5344CB8AC3E}">
        <p14:creationId xmlns:p14="http://schemas.microsoft.com/office/powerpoint/2010/main" val="63711171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AA0C16-D5E5-4800-AAE9-CABBFBD9C63E}"/>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8BB8C7F0-DC6F-4A59-A38B-B8486F34D89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C1EDA381-A6D9-4386-9757-9FC76B703E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40AD161-0A0D-4DBB-B653-FEC569D2E39C}"/>
              </a:ext>
            </a:extLst>
          </p:cNvPr>
          <p:cNvSpPr>
            <a:spLocks noGrp="1"/>
          </p:cNvSpPr>
          <p:nvPr>
            <p:ph type="dt" sz="half" idx="10"/>
          </p:nvPr>
        </p:nvSpPr>
        <p:spPr/>
        <p:txBody>
          <a:bodyPr/>
          <a:lstStyle>
            <a:lvl1pPr>
              <a:defRPr/>
            </a:lvl1pPr>
          </a:lstStyle>
          <a:p>
            <a:endParaRPr lang="de-DE" altLang="de-DE" dirty="0"/>
          </a:p>
        </p:txBody>
      </p:sp>
      <p:sp>
        <p:nvSpPr>
          <p:cNvPr id="6" name="Fußzeilenplatzhalter 5">
            <a:extLst>
              <a:ext uri="{FF2B5EF4-FFF2-40B4-BE49-F238E27FC236}">
                <a16:creationId xmlns:a16="http://schemas.microsoft.com/office/drawing/2014/main" id="{649C5A40-7C47-4849-BA1B-2A1CEB67A2FE}"/>
              </a:ext>
            </a:extLst>
          </p:cNvPr>
          <p:cNvSpPr>
            <a:spLocks noGrp="1"/>
          </p:cNvSpPr>
          <p:nvPr>
            <p:ph type="ftr" sz="quarter" idx="11"/>
          </p:nvPr>
        </p:nvSpPr>
        <p:spPr/>
        <p:txBody>
          <a:bodyPr/>
          <a:lstStyle>
            <a:lvl1pPr>
              <a:defRPr/>
            </a:lvl1pPr>
          </a:lstStyle>
          <a:p>
            <a:endParaRPr lang="de-DE" altLang="de-DE" dirty="0"/>
          </a:p>
        </p:txBody>
      </p:sp>
      <p:sp>
        <p:nvSpPr>
          <p:cNvPr id="7" name="Foliennummernplatzhalter 6">
            <a:extLst>
              <a:ext uri="{FF2B5EF4-FFF2-40B4-BE49-F238E27FC236}">
                <a16:creationId xmlns:a16="http://schemas.microsoft.com/office/drawing/2014/main" id="{D238CB6C-EB39-4F5E-99E8-9CC3365415C0}"/>
              </a:ext>
            </a:extLst>
          </p:cNvPr>
          <p:cNvSpPr>
            <a:spLocks noGrp="1"/>
          </p:cNvSpPr>
          <p:nvPr>
            <p:ph type="sldNum" sz="quarter" idx="12"/>
          </p:nvPr>
        </p:nvSpPr>
        <p:spPr/>
        <p:txBody>
          <a:bodyPr/>
          <a:lstStyle>
            <a:lvl1pPr>
              <a:defRPr/>
            </a:lvl1pPr>
          </a:lstStyle>
          <a:p>
            <a:fld id="{2F829049-C1A6-4B45-AF6C-C5E304F71FBF}" type="slidenum">
              <a:rPr lang="de-DE" altLang="de-DE"/>
              <a:pPr/>
              <a:t>‹Nr.›</a:t>
            </a:fld>
            <a:endParaRPr lang="de-DE" altLang="de-DE" dirty="0"/>
          </a:p>
        </p:txBody>
      </p:sp>
    </p:spTree>
    <p:extLst>
      <p:ext uri="{BB962C8B-B14F-4D97-AF65-F5344CB8AC3E}">
        <p14:creationId xmlns:p14="http://schemas.microsoft.com/office/powerpoint/2010/main" val="21752598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3667A9-3582-47F1-B92C-11D325B1DF2E}"/>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06EE65AC-C4A1-4101-8D1B-B26D69F0F92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3A09D40F-1F54-435A-98ED-1485B3706B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C0E06A1-C68F-44EF-8932-98BF357613F4}"/>
              </a:ext>
            </a:extLst>
          </p:cNvPr>
          <p:cNvSpPr>
            <a:spLocks noGrp="1"/>
          </p:cNvSpPr>
          <p:nvPr>
            <p:ph type="dt" sz="half" idx="10"/>
          </p:nvPr>
        </p:nvSpPr>
        <p:spPr/>
        <p:txBody>
          <a:bodyPr/>
          <a:lstStyle>
            <a:lvl1pPr>
              <a:defRPr/>
            </a:lvl1pPr>
          </a:lstStyle>
          <a:p>
            <a:endParaRPr lang="de-DE" altLang="de-DE" dirty="0"/>
          </a:p>
        </p:txBody>
      </p:sp>
      <p:sp>
        <p:nvSpPr>
          <p:cNvPr id="6" name="Fußzeilenplatzhalter 5">
            <a:extLst>
              <a:ext uri="{FF2B5EF4-FFF2-40B4-BE49-F238E27FC236}">
                <a16:creationId xmlns:a16="http://schemas.microsoft.com/office/drawing/2014/main" id="{5F55FC00-CE99-4C26-9CEA-2468C33AA89C}"/>
              </a:ext>
            </a:extLst>
          </p:cNvPr>
          <p:cNvSpPr>
            <a:spLocks noGrp="1"/>
          </p:cNvSpPr>
          <p:nvPr>
            <p:ph type="ftr" sz="quarter" idx="11"/>
          </p:nvPr>
        </p:nvSpPr>
        <p:spPr/>
        <p:txBody>
          <a:bodyPr/>
          <a:lstStyle>
            <a:lvl1pPr>
              <a:defRPr/>
            </a:lvl1pPr>
          </a:lstStyle>
          <a:p>
            <a:endParaRPr lang="de-DE" altLang="de-DE" dirty="0"/>
          </a:p>
        </p:txBody>
      </p:sp>
      <p:sp>
        <p:nvSpPr>
          <p:cNvPr id="7" name="Foliennummernplatzhalter 6">
            <a:extLst>
              <a:ext uri="{FF2B5EF4-FFF2-40B4-BE49-F238E27FC236}">
                <a16:creationId xmlns:a16="http://schemas.microsoft.com/office/drawing/2014/main" id="{5F08B2A0-EA47-4E7C-9AF5-229AFA0D02F1}"/>
              </a:ext>
            </a:extLst>
          </p:cNvPr>
          <p:cNvSpPr>
            <a:spLocks noGrp="1"/>
          </p:cNvSpPr>
          <p:nvPr>
            <p:ph type="sldNum" sz="quarter" idx="12"/>
          </p:nvPr>
        </p:nvSpPr>
        <p:spPr/>
        <p:txBody>
          <a:bodyPr/>
          <a:lstStyle>
            <a:lvl1pPr>
              <a:defRPr/>
            </a:lvl1pPr>
          </a:lstStyle>
          <a:p>
            <a:fld id="{FBC30362-21E2-41DC-A649-17EE9A1319F9}" type="slidenum">
              <a:rPr lang="de-DE" altLang="de-DE"/>
              <a:pPr/>
              <a:t>‹Nr.›</a:t>
            </a:fld>
            <a:endParaRPr lang="de-DE" altLang="de-DE" dirty="0"/>
          </a:p>
        </p:txBody>
      </p:sp>
    </p:spTree>
    <p:extLst>
      <p:ext uri="{BB962C8B-B14F-4D97-AF65-F5344CB8AC3E}">
        <p14:creationId xmlns:p14="http://schemas.microsoft.com/office/powerpoint/2010/main" val="29897716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8" name="Group 10">
            <a:extLst>
              <a:ext uri="{FF2B5EF4-FFF2-40B4-BE49-F238E27FC236}">
                <a16:creationId xmlns:a16="http://schemas.microsoft.com/office/drawing/2014/main" id="{63E9F959-2D72-4154-9F96-632851039395}"/>
              </a:ext>
            </a:extLst>
          </p:cNvPr>
          <p:cNvGrpSpPr>
            <a:grpSpLocks/>
          </p:cNvGrpSpPr>
          <p:nvPr/>
        </p:nvGrpSpPr>
        <p:grpSpPr bwMode="auto">
          <a:xfrm>
            <a:off x="0" y="1588"/>
            <a:ext cx="9132888" cy="6845300"/>
            <a:chOff x="0" y="1"/>
            <a:chExt cx="5753" cy="4312"/>
          </a:xfrm>
        </p:grpSpPr>
        <p:sp>
          <p:nvSpPr>
            <p:cNvPr id="2051" name="Freeform 3">
              <a:extLst>
                <a:ext uri="{FF2B5EF4-FFF2-40B4-BE49-F238E27FC236}">
                  <a16:creationId xmlns:a16="http://schemas.microsoft.com/office/drawing/2014/main" id="{38F2A07C-5579-401D-8910-F3C53C049F4B}"/>
                </a:ext>
              </a:extLst>
            </p:cNvPr>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052" name="Arc 4">
              <a:extLst>
                <a:ext uri="{FF2B5EF4-FFF2-40B4-BE49-F238E27FC236}">
                  <a16:creationId xmlns:a16="http://schemas.microsoft.com/office/drawing/2014/main" id="{D64DEFD9-35DF-4C9C-A7F3-4D9DEEF4D6E2}"/>
                </a:ext>
              </a:extLst>
            </p:cNvPr>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grpSp>
      <p:sp>
        <p:nvSpPr>
          <p:cNvPr id="2053" name="Rectangle 5">
            <a:extLst>
              <a:ext uri="{FF2B5EF4-FFF2-40B4-BE49-F238E27FC236}">
                <a16:creationId xmlns:a16="http://schemas.microsoft.com/office/drawing/2014/main" id="{E78C50B8-B2DC-4422-B982-776660679FB2}"/>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a:t>Klicken Sie, um das Titelformat zu bearbeiten</a:t>
            </a:r>
          </a:p>
        </p:txBody>
      </p:sp>
      <p:sp>
        <p:nvSpPr>
          <p:cNvPr id="2055" name="Rectangle 7">
            <a:extLst>
              <a:ext uri="{FF2B5EF4-FFF2-40B4-BE49-F238E27FC236}">
                <a16:creationId xmlns:a16="http://schemas.microsoft.com/office/drawing/2014/main" id="{65551A5E-C1F7-4A8B-9B56-5AC5A1BA8702}"/>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a:defRPr sz="1400">
                <a:latin typeface="+mn-lt"/>
              </a:defRPr>
            </a:lvl1pPr>
          </a:lstStyle>
          <a:p>
            <a:endParaRPr lang="de-DE" altLang="de-DE" dirty="0"/>
          </a:p>
        </p:txBody>
      </p:sp>
      <p:sp>
        <p:nvSpPr>
          <p:cNvPr id="2056" name="Rectangle 8">
            <a:extLst>
              <a:ext uri="{FF2B5EF4-FFF2-40B4-BE49-F238E27FC236}">
                <a16:creationId xmlns:a16="http://schemas.microsoft.com/office/drawing/2014/main" id="{3C95BAB3-035C-4312-AB97-3F6891AEA14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atin typeface="+mn-lt"/>
              </a:defRPr>
            </a:lvl1pPr>
          </a:lstStyle>
          <a:p>
            <a:endParaRPr lang="de-DE" altLang="de-DE" dirty="0"/>
          </a:p>
        </p:txBody>
      </p:sp>
      <p:sp>
        <p:nvSpPr>
          <p:cNvPr id="2057" name="Rectangle 9">
            <a:extLst>
              <a:ext uri="{FF2B5EF4-FFF2-40B4-BE49-F238E27FC236}">
                <a16:creationId xmlns:a16="http://schemas.microsoft.com/office/drawing/2014/main" id="{6524E744-CB18-4824-89D0-2C34D5CDA7F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atin typeface="+mn-lt"/>
              </a:defRPr>
            </a:lvl1pPr>
          </a:lstStyle>
          <a:p>
            <a:fld id="{002A03AB-B087-4373-A26E-6C1A7FD185B6}" type="slidenum">
              <a:rPr lang="de-DE" altLang="de-DE"/>
              <a:pPr/>
              <a:t>‹Nr.›</a:t>
            </a:fld>
            <a:endParaRPr lang="de-DE" altLang="de-DE" dirty="0"/>
          </a:p>
        </p:txBody>
      </p:sp>
      <p:sp>
        <p:nvSpPr>
          <p:cNvPr id="2059" name="Rectangle 11">
            <a:extLst>
              <a:ext uri="{FF2B5EF4-FFF2-40B4-BE49-F238E27FC236}">
                <a16:creationId xmlns:a16="http://schemas.microsoft.com/office/drawing/2014/main" id="{FCEAC374-9496-4B71-9621-BC52090B31A9}"/>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accent2"/>
        </a:buClr>
        <a:buSzPct val="80000"/>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1.jpeg"/><Relationship Id="rId7" Type="http://schemas.openxmlformats.org/officeDocument/2006/relationships/oleObject" Target="../embeddings/oleObject3.bin"/><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oleObject" Target="../embeddings/oleObject2.bin"/><Relationship Id="rId10" Type="http://schemas.openxmlformats.org/officeDocument/2006/relationships/image" Target="../media/image15.emf"/><Relationship Id="rId4" Type="http://schemas.openxmlformats.org/officeDocument/2006/relationships/image" Target="../media/image12.jpeg"/><Relationship Id="rId9"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D50AE0C9-EE0B-4E37-B372-B8C1262DBF5F}"/>
              </a:ext>
            </a:extLst>
          </p:cNvPr>
          <p:cNvSpPr>
            <a:spLocks noGrp="1" noChangeArrowheads="1"/>
          </p:cNvSpPr>
          <p:nvPr>
            <p:ph type="ctrTitle"/>
          </p:nvPr>
        </p:nvSpPr>
        <p:spPr>
          <a:xfrm>
            <a:off x="827584" y="4910138"/>
            <a:ext cx="4968875" cy="782637"/>
          </a:xfrm>
        </p:spPr>
        <p:txBody>
          <a:bodyPr/>
          <a:lstStyle/>
          <a:p>
            <a:pPr algn="l"/>
            <a:r>
              <a:rPr kumimoji="1" lang="en-US" altLang="de-DE" sz="3600" dirty="0">
                <a:solidFill>
                  <a:schemeClr val="folHlink"/>
                </a:solidFill>
                <a:effectLst/>
              </a:rPr>
              <a:t>Freie Radikale</a:t>
            </a:r>
            <a:endParaRPr kumimoji="1" lang="de-CH" altLang="de-DE" sz="3600" dirty="0">
              <a:solidFill>
                <a:schemeClr val="folHlink"/>
              </a:solidFill>
              <a:effectLst/>
            </a:endParaRPr>
          </a:p>
        </p:txBody>
      </p:sp>
      <p:pic>
        <p:nvPicPr>
          <p:cNvPr id="289796" name="Picture 4">
            <a:extLst>
              <a:ext uri="{FF2B5EF4-FFF2-40B4-BE49-F238E27FC236}">
                <a16:creationId xmlns:a16="http://schemas.microsoft.com/office/drawing/2014/main" id="{5EA29E2D-0642-419C-AB30-DD4DF3846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49275"/>
            <a:ext cx="2027238" cy="374491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89797" name="Text Box 5">
            <a:extLst>
              <a:ext uri="{FF2B5EF4-FFF2-40B4-BE49-F238E27FC236}">
                <a16:creationId xmlns:a16="http://schemas.microsoft.com/office/drawing/2014/main" id="{6A159BEA-0C56-4545-85AB-68C213FC42DC}"/>
              </a:ext>
            </a:extLst>
          </p:cNvPr>
          <p:cNvSpPr txBox="1">
            <a:spLocks noChangeArrowheads="1"/>
          </p:cNvSpPr>
          <p:nvPr/>
        </p:nvSpPr>
        <p:spPr bwMode="auto">
          <a:xfrm>
            <a:off x="4932040" y="1720056"/>
            <a:ext cx="3754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2000" dirty="0">
                <a:solidFill>
                  <a:schemeClr val="folHlink"/>
                </a:solidFill>
              </a:rPr>
              <a:t>Mit 50 aussehen wie 60,</a:t>
            </a:r>
          </a:p>
          <a:p>
            <a:pPr algn="r"/>
            <a:r>
              <a:rPr lang="de-CH" altLang="de-DE" sz="2000" dirty="0">
                <a:solidFill>
                  <a:schemeClr val="folHlink"/>
                </a:solidFill>
              </a:rPr>
              <a:t>der hat ein „Radikales Problem“</a:t>
            </a:r>
            <a:endParaRPr lang="de-DE" altLang="de-DE" sz="2000" dirty="0">
              <a:solidFill>
                <a:schemeClr val="folHlink"/>
              </a:solidFill>
            </a:endParaRPr>
          </a:p>
        </p:txBody>
      </p:sp>
      <p:sp>
        <p:nvSpPr>
          <p:cNvPr id="2" name="Rechteck 1">
            <a:extLst>
              <a:ext uri="{FF2B5EF4-FFF2-40B4-BE49-F238E27FC236}">
                <a16:creationId xmlns:a16="http://schemas.microsoft.com/office/drawing/2014/main" id="{67EFFC38-4A89-489B-BAE1-F695EBB72CD6}"/>
              </a:ext>
            </a:extLst>
          </p:cNvPr>
          <p:cNvSpPr/>
          <p:nvPr/>
        </p:nvSpPr>
        <p:spPr>
          <a:xfrm>
            <a:off x="3789934" y="3429000"/>
            <a:ext cx="4752528" cy="1338828"/>
          </a:xfrm>
          <a:prstGeom prst="rect">
            <a:avLst/>
          </a:prstGeom>
        </p:spPr>
        <p:txBody>
          <a:bodyPr wrap="square">
            <a:spAutoFit/>
          </a:bodyPr>
          <a:lstStyle/>
          <a:p>
            <a:pPr algn="just">
              <a:lnSpc>
                <a:spcPct val="90000"/>
              </a:lnSpc>
            </a:pPr>
            <a:r>
              <a:rPr lang="de-CH" altLang="de-DE" sz="1800" dirty="0">
                <a:solidFill>
                  <a:schemeClr val="tx1"/>
                </a:solidFill>
                <a:latin typeface="Calibri" panose="020F0502020204030204" pitchFamily="34" charset="0"/>
                <a:cs typeface="Calibri" panose="020F0502020204030204" pitchFamily="34" charset="0"/>
              </a:rPr>
              <a:t>Dr. med. et Dr. scient. med. Jürg Eichhorn</a:t>
            </a:r>
          </a:p>
          <a:p>
            <a:pPr algn="just">
              <a:lnSpc>
                <a:spcPct val="90000"/>
              </a:lnSpc>
            </a:pPr>
            <a:endParaRPr lang="de-CH" altLang="de-DE" sz="1800" dirty="0">
              <a:solidFill>
                <a:schemeClr val="tx1"/>
              </a:solidFill>
              <a:latin typeface="Calibri" panose="020F0502020204030204" pitchFamily="34" charset="0"/>
              <a:cs typeface="Calibri" panose="020F0502020204030204" pitchFamily="34" charset="0"/>
            </a:endParaRPr>
          </a:p>
          <a:p>
            <a:pPr algn="just">
              <a:lnSpc>
                <a:spcPct val="90000"/>
              </a:lnSpc>
            </a:pPr>
            <a:r>
              <a:rPr lang="de-CH" altLang="de-DE" sz="1800" dirty="0">
                <a:solidFill>
                  <a:schemeClr val="tx1"/>
                </a:solidFill>
                <a:latin typeface="Calibri" panose="020F0502020204030204" pitchFamily="34" charset="0"/>
                <a:cs typeface="Calibri" panose="020F0502020204030204" pitchFamily="34" charset="0"/>
              </a:rPr>
              <a:t>CH-9100 Herisau</a:t>
            </a:r>
          </a:p>
          <a:p>
            <a:pPr algn="just">
              <a:lnSpc>
                <a:spcPct val="90000"/>
              </a:lnSpc>
            </a:pPr>
            <a:r>
              <a:rPr lang="de-CH" altLang="de-DE" sz="1800" dirty="0">
                <a:solidFill>
                  <a:schemeClr val="tx1"/>
                </a:solidFill>
                <a:latin typeface="Calibri" panose="020F0502020204030204" pitchFamily="34" charset="0"/>
                <a:cs typeface="Calibri" panose="020F0502020204030204" pitchFamily="34" charset="0"/>
              </a:rPr>
              <a:t>drje49@gmail.com</a:t>
            </a:r>
          </a:p>
          <a:p>
            <a:pPr algn="just">
              <a:lnSpc>
                <a:spcPct val="90000"/>
              </a:lnSpc>
            </a:pPr>
            <a:r>
              <a:rPr lang="de-CH" altLang="de-DE" sz="1800" dirty="0">
                <a:solidFill>
                  <a:schemeClr val="tx1"/>
                </a:solidFill>
                <a:latin typeface="Calibri" panose="020F0502020204030204" pitchFamily="34" charset="0"/>
                <a:cs typeface="Calibri" panose="020F0502020204030204" pitchFamily="34" charset="0"/>
              </a:rPr>
              <a:t>www.ever.ch</a:t>
            </a:r>
          </a:p>
        </p:txBody>
      </p:sp>
      <p:sp>
        <p:nvSpPr>
          <p:cNvPr id="5" name="Textfeld 4">
            <a:extLst>
              <a:ext uri="{FF2B5EF4-FFF2-40B4-BE49-F238E27FC236}">
                <a16:creationId xmlns:a16="http://schemas.microsoft.com/office/drawing/2014/main" id="{FD3E6647-421E-C298-334A-3263CF0C1079}"/>
              </a:ext>
            </a:extLst>
          </p:cNvPr>
          <p:cNvSpPr txBox="1"/>
          <p:nvPr/>
        </p:nvSpPr>
        <p:spPr>
          <a:xfrm>
            <a:off x="827584" y="4293096"/>
            <a:ext cx="1152128" cy="216024"/>
          </a:xfrm>
          <a:prstGeom prst="rect">
            <a:avLst/>
          </a:prstGeom>
          <a:noFill/>
        </p:spPr>
        <p:txBody>
          <a:bodyPr wrap="square">
            <a:spAutoFit/>
          </a:bodyPr>
          <a:lstStyle/>
          <a:p>
            <a:r>
              <a:rPr lang="de-CH" sz="800" dirty="0">
                <a:latin typeface="Calibri" panose="020F0502020204030204" pitchFamily="34" charset="0"/>
                <a:ea typeface="Calibri" panose="020F0502020204030204" pitchFamily="34" charset="0"/>
                <a:cs typeface="Calibri" panose="020F0502020204030204" pitchFamily="34" charset="0"/>
              </a:rPr>
              <a:t>Bildquelle unbekannt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7019" name="Oval 27">
            <a:extLst>
              <a:ext uri="{FF2B5EF4-FFF2-40B4-BE49-F238E27FC236}">
                <a16:creationId xmlns:a16="http://schemas.microsoft.com/office/drawing/2014/main" id="{186D4BC9-82EB-4F9E-8304-939432717060}"/>
              </a:ext>
            </a:extLst>
          </p:cNvPr>
          <p:cNvSpPr>
            <a:spLocks noChangeArrowheads="1"/>
          </p:cNvSpPr>
          <p:nvPr/>
        </p:nvSpPr>
        <p:spPr bwMode="auto">
          <a:xfrm>
            <a:off x="3454400" y="1657350"/>
            <a:ext cx="2233613" cy="20875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597020" name="Oval 28">
            <a:extLst>
              <a:ext uri="{FF2B5EF4-FFF2-40B4-BE49-F238E27FC236}">
                <a16:creationId xmlns:a16="http://schemas.microsoft.com/office/drawing/2014/main" id="{799CCD46-13A9-489F-8667-43AEC161E512}"/>
              </a:ext>
            </a:extLst>
          </p:cNvPr>
          <p:cNvSpPr>
            <a:spLocks noChangeArrowheads="1"/>
          </p:cNvSpPr>
          <p:nvPr/>
        </p:nvSpPr>
        <p:spPr bwMode="auto">
          <a:xfrm>
            <a:off x="6605588" y="1671638"/>
            <a:ext cx="2233612" cy="20875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597021" name="Oval 29">
            <a:extLst>
              <a:ext uri="{FF2B5EF4-FFF2-40B4-BE49-F238E27FC236}">
                <a16:creationId xmlns:a16="http://schemas.microsoft.com/office/drawing/2014/main" id="{AF530874-A231-491D-93F4-06FD53A2CE28}"/>
              </a:ext>
            </a:extLst>
          </p:cNvPr>
          <p:cNvSpPr>
            <a:spLocks noChangeArrowheads="1"/>
          </p:cNvSpPr>
          <p:nvPr/>
        </p:nvSpPr>
        <p:spPr bwMode="auto">
          <a:xfrm>
            <a:off x="295275" y="4510088"/>
            <a:ext cx="2233613" cy="20875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597022" name="Oval 30">
            <a:extLst>
              <a:ext uri="{FF2B5EF4-FFF2-40B4-BE49-F238E27FC236}">
                <a16:creationId xmlns:a16="http://schemas.microsoft.com/office/drawing/2014/main" id="{9ADAD8E2-1C0E-45D3-ABD1-606763C80B9B}"/>
              </a:ext>
            </a:extLst>
          </p:cNvPr>
          <p:cNvSpPr>
            <a:spLocks noChangeArrowheads="1"/>
          </p:cNvSpPr>
          <p:nvPr/>
        </p:nvSpPr>
        <p:spPr bwMode="auto">
          <a:xfrm>
            <a:off x="3454400" y="4510088"/>
            <a:ext cx="2233613" cy="20875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597023" name="Oval 31">
            <a:extLst>
              <a:ext uri="{FF2B5EF4-FFF2-40B4-BE49-F238E27FC236}">
                <a16:creationId xmlns:a16="http://schemas.microsoft.com/office/drawing/2014/main" id="{188E8367-FE26-4D6A-B2F7-0D50DCB7D908}"/>
              </a:ext>
            </a:extLst>
          </p:cNvPr>
          <p:cNvSpPr>
            <a:spLocks noChangeArrowheads="1"/>
          </p:cNvSpPr>
          <p:nvPr/>
        </p:nvSpPr>
        <p:spPr bwMode="auto">
          <a:xfrm>
            <a:off x="6616700" y="4522788"/>
            <a:ext cx="2233613" cy="20875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597016" name="Oval 24">
            <a:extLst>
              <a:ext uri="{FF2B5EF4-FFF2-40B4-BE49-F238E27FC236}">
                <a16:creationId xmlns:a16="http://schemas.microsoft.com/office/drawing/2014/main" id="{84EB862F-6BE9-4671-BCB0-257D818A73D2}"/>
              </a:ext>
            </a:extLst>
          </p:cNvPr>
          <p:cNvSpPr>
            <a:spLocks noChangeArrowheads="1"/>
          </p:cNvSpPr>
          <p:nvPr/>
        </p:nvSpPr>
        <p:spPr bwMode="auto">
          <a:xfrm>
            <a:off x="265113" y="1687513"/>
            <a:ext cx="2233612" cy="20875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596994" name="Rectangle 2">
            <a:extLst>
              <a:ext uri="{FF2B5EF4-FFF2-40B4-BE49-F238E27FC236}">
                <a16:creationId xmlns:a16="http://schemas.microsoft.com/office/drawing/2014/main" id="{67B2B1A5-24A1-43F7-95ED-F03AC82D9ADA}"/>
              </a:ext>
            </a:extLst>
          </p:cNvPr>
          <p:cNvSpPr>
            <a:spLocks noGrp="1" noChangeArrowheads="1"/>
          </p:cNvSpPr>
          <p:nvPr>
            <p:ph type="title" idx="4294967295"/>
          </p:nvPr>
        </p:nvSpPr>
        <p:spPr>
          <a:xfrm>
            <a:off x="685800" y="44450"/>
            <a:ext cx="7772400" cy="684213"/>
          </a:xfrm>
        </p:spPr>
        <p:txBody>
          <a:bodyPr/>
          <a:lstStyle/>
          <a:p>
            <a:r>
              <a:rPr lang="de-DE" altLang="de-DE" sz="3600" dirty="0">
                <a:solidFill>
                  <a:schemeClr val="folHlink"/>
                </a:solidFill>
                <a:effectLst/>
              </a:rPr>
              <a:t>Freie Radikale entstehen durch......</a:t>
            </a:r>
            <a:endParaRPr lang="de-CH" altLang="de-DE" sz="3600" dirty="0">
              <a:solidFill>
                <a:schemeClr val="folHlink"/>
              </a:solidFill>
              <a:effectLst/>
            </a:endParaRPr>
          </a:p>
        </p:txBody>
      </p:sp>
      <p:sp>
        <p:nvSpPr>
          <p:cNvPr id="596995" name="Line 3">
            <a:extLst>
              <a:ext uri="{FF2B5EF4-FFF2-40B4-BE49-F238E27FC236}">
                <a16:creationId xmlns:a16="http://schemas.microsoft.com/office/drawing/2014/main" id="{53A67210-08AE-47D8-821A-2F6DB5EBFD2A}"/>
              </a:ext>
            </a:extLst>
          </p:cNvPr>
          <p:cNvSpPr>
            <a:spLocks noChangeShapeType="1"/>
          </p:cNvSpPr>
          <p:nvPr/>
        </p:nvSpPr>
        <p:spPr bwMode="auto">
          <a:xfrm>
            <a:off x="0"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97009" name="Rectangle 17">
            <a:extLst>
              <a:ext uri="{FF2B5EF4-FFF2-40B4-BE49-F238E27FC236}">
                <a16:creationId xmlns:a16="http://schemas.microsoft.com/office/drawing/2014/main" id="{A49F55D7-7C99-47DB-A226-454A2BEB0955}"/>
              </a:ext>
            </a:extLst>
          </p:cNvPr>
          <p:cNvSpPr>
            <a:spLocks noChangeArrowheads="1"/>
          </p:cNvSpPr>
          <p:nvPr/>
        </p:nvSpPr>
        <p:spPr bwMode="auto">
          <a:xfrm>
            <a:off x="250825" y="2162175"/>
            <a:ext cx="23050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600" b="1" dirty="0">
                <a:solidFill>
                  <a:schemeClr val="bg1"/>
                </a:solidFill>
              </a:rPr>
              <a:t>Umweltgifte: </a:t>
            </a:r>
          </a:p>
          <a:p>
            <a:r>
              <a:rPr lang="de-DE" altLang="de-DE" sz="1600" b="1" dirty="0">
                <a:solidFill>
                  <a:schemeClr val="bg1"/>
                </a:solidFill>
              </a:rPr>
              <a:t>Düngemittel, </a:t>
            </a:r>
          </a:p>
          <a:p>
            <a:r>
              <a:rPr lang="de-DE" altLang="de-DE" sz="1600" b="1" dirty="0">
                <a:solidFill>
                  <a:schemeClr val="bg1"/>
                </a:solidFill>
              </a:rPr>
              <a:t>Konservierungsmittel</a:t>
            </a:r>
          </a:p>
          <a:p>
            <a:r>
              <a:rPr lang="de-DE" altLang="de-DE" sz="1600" b="1" dirty="0">
                <a:solidFill>
                  <a:schemeClr val="bg1"/>
                </a:solidFill>
              </a:rPr>
              <a:t>Schwermetalle</a:t>
            </a:r>
          </a:p>
        </p:txBody>
      </p:sp>
      <p:sp>
        <p:nvSpPr>
          <p:cNvPr id="597010" name="Rectangle 18">
            <a:extLst>
              <a:ext uri="{FF2B5EF4-FFF2-40B4-BE49-F238E27FC236}">
                <a16:creationId xmlns:a16="http://schemas.microsoft.com/office/drawing/2014/main" id="{E1C01B7E-8B4F-47C7-A8AF-49410977AF11}"/>
              </a:ext>
            </a:extLst>
          </p:cNvPr>
          <p:cNvSpPr>
            <a:spLocks noChangeArrowheads="1"/>
          </p:cNvSpPr>
          <p:nvPr/>
        </p:nvSpPr>
        <p:spPr bwMode="auto">
          <a:xfrm>
            <a:off x="3419475" y="4926013"/>
            <a:ext cx="230346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600" b="1" dirty="0">
                <a:solidFill>
                  <a:schemeClr val="bg1"/>
                </a:solidFill>
              </a:rPr>
              <a:t>Körperliche </a:t>
            </a:r>
          </a:p>
          <a:p>
            <a:r>
              <a:rPr lang="de-DE" altLang="de-DE" sz="1600" b="1" dirty="0">
                <a:solidFill>
                  <a:schemeClr val="bg1"/>
                </a:solidFill>
              </a:rPr>
              <a:t>Höchstleistungen</a:t>
            </a:r>
          </a:p>
          <a:p>
            <a:endParaRPr lang="de-CH" altLang="de-DE" sz="1600" b="1" dirty="0">
              <a:solidFill>
                <a:schemeClr val="bg1"/>
              </a:solidFill>
            </a:endParaRPr>
          </a:p>
          <a:p>
            <a:r>
              <a:rPr lang="de-CH" altLang="de-DE" sz="1600" b="1" dirty="0">
                <a:solidFill>
                  <a:schemeClr val="bg1"/>
                </a:solidFill>
              </a:rPr>
              <a:t>ZUVIEL ESSEN!</a:t>
            </a:r>
            <a:endParaRPr lang="de-DE" altLang="de-DE" sz="1600" b="1" dirty="0">
              <a:solidFill>
                <a:schemeClr val="bg1"/>
              </a:solidFill>
            </a:endParaRPr>
          </a:p>
        </p:txBody>
      </p:sp>
      <p:sp>
        <p:nvSpPr>
          <p:cNvPr id="597011" name="Rectangle 19">
            <a:extLst>
              <a:ext uri="{FF2B5EF4-FFF2-40B4-BE49-F238E27FC236}">
                <a16:creationId xmlns:a16="http://schemas.microsoft.com/office/drawing/2014/main" id="{41F434B8-FC94-4798-A2A6-238C183E6524}"/>
              </a:ext>
            </a:extLst>
          </p:cNvPr>
          <p:cNvSpPr>
            <a:spLocks noChangeArrowheads="1"/>
          </p:cNvSpPr>
          <p:nvPr/>
        </p:nvSpPr>
        <p:spPr bwMode="auto">
          <a:xfrm>
            <a:off x="3506788" y="2316163"/>
            <a:ext cx="212248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600" b="1" dirty="0">
                <a:solidFill>
                  <a:schemeClr val="bg1"/>
                </a:solidFill>
              </a:rPr>
              <a:t>Stickoxide: </a:t>
            </a:r>
          </a:p>
          <a:p>
            <a:r>
              <a:rPr lang="de-DE" altLang="de-DE" sz="1600" b="1" dirty="0">
                <a:solidFill>
                  <a:schemeClr val="bg1"/>
                </a:solidFill>
              </a:rPr>
              <a:t>Zigarettenrauch</a:t>
            </a:r>
          </a:p>
          <a:p>
            <a:r>
              <a:rPr lang="de-DE" altLang="de-DE" sz="1600" b="1" dirty="0">
                <a:solidFill>
                  <a:schemeClr val="bg1"/>
                </a:solidFill>
              </a:rPr>
              <a:t>Autoabgase</a:t>
            </a:r>
          </a:p>
        </p:txBody>
      </p:sp>
      <p:sp>
        <p:nvSpPr>
          <p:cNvPr id="597013" name="Rectangle 21">
            <a:extLst>
              <a:ext uri="{FF2B5EF4-FFF2-40B4-BE49-F238E27FC236}">
                <a16:creationId xmlns:a16="http://schemas.microsoft.com/office/drawing/2014/main" id="{126F7BDA-426C-456D-BB22-CE5FB859D2D3}"/>
              </a:ext>
            </a:extLst>
          </p:cNvPr>
          <p:cNvSpPr>
            <a:spLocks noChangeArrowheads="1"/>
          </p:cNvSpPr>
          <p:nvPr/>
        </p:nvSpPr>
        <p:spPr bwMode="auto">
          <a:xfrm>
            <a:off x="6443663" y="2132013"/>
            <a:ext cx="2503487"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600" b="1" dirty="0">
                <a:solidFill>
                  <a:schemeClr val="bg1"/>
                </a:solidFill>
              </a:rPr>
              <a:t>Farbstoffe</a:t>
            </a:r>
          </a:p>
          <a:p>
            <a:r>
              <a:rPr lang="de-DE" altLang="de-DE" sz="1600" b="1" dirty="0">
                <a:solidFill>
                  <a:schemeClr val="bg1"/>
                </a:solidFill>
              </a:rPr>
              <a:t>Geschmacksverstärker</a:t>
            </a:r>
          </a:p>
          <a:p>
            <a:r>
              <a:rPr lang="de-DE" altLang="de-DE" sz="1600" b="1" dirty="0">
                <a:solidFill>
                  <a:schemeClr val="bg1"/>
                </a:solidFill>
              </a:rPr>
              <a:t>Synthetische </a:t>
            </a:r>
          </a:p>
          <a:p>
            <a:r>
              <a:rPr lang="de-DE" altLang="de-DE" sz="1600" b="1" dirty="0">
                <a:solidFill>
                  <a:schemeClr val="bg1"/>
                </a:solidFill>
              </a:rPr>
              <a:t>Süssstoffe</a:t>
            </a:r>
          </a:p>
        </p:txBody>
      </p:sp>
      <p:sp>
        <p:nvSpPr>
          <p:cNvPr id="597014" name="Rectangle 22">
            <a:extLst>
              <a:ext uri="{FF2B5EF4-FFF2-40B4-BE49-F238E27FC236}">
                <a16:creationId xmlns:a16="http://schemas.microsoft.com/office/drawing/2014/main" id="{EC6B9392-0274-4DBA-8478-FE4E40835A4C}"/>
              </a:ext>
            </a:extLst>
          </p:cNvPr>
          <p:cNvSpPr>
            <a:spLocks noChangeArrowheads="1"/>
          </p:cNvSpPr>
          <p:nvPr/>
        </p:nvSpPr>
        <p:spPr bwMode="auto">
          <a:xfrm>
            <a:off x="7073900" y="4854575"/>
            <a:ext cx="1382713"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altLang="de-DE" sz="1600" b="1" dirty="0">
                <a:solidFill>
                  <a:schemeClr val="bg1"/>
                </a:solidFill>
              </a:rPr>
              <a:t>UV- und </a:t>
            </a:r>
          </a:p>
          <a:p>
            <a:pPr>
              <a:spcBef>
                <a:spcPct val="50000"/>
              </a:spcBef>
            </a:pPr>
            <a:r>
              <a:rPr lang="de-DE" altLang="de-DE" sz="1600" b="1" dirty="0">
                <a:solidFill>
                  <a:schemeClr val="bg1"/>
                </a:solidFill>
              </a:rPr>
              <a:t>radio-aktive </a:t>
            </a:r>
          </a:p>
          <a:p>
            <a:pPr>
              <a:spcBef>
                <a:spcPct val="50000"/>
              </a:spcBef>
            </a:pPr>
            <a:r>
              <a:rPr lang="de-DE" altLang="de-DE" sz="1600" b="1" dirty="0">
                <a:solidFill>
                  <a:schemeClr val="bg1"/>
                </a:solidFill>
              </a:rPr>
              <a:t>Substanzen</a:t>
            </a:r>
          </a:p>
          <a:p>
            <a:pPr>
              <a:spcBef>
                <a:spcPct val="50000"/>
              </a:spcBef>
            </a:pPr>
            <a:r>
              <a:rPr lang="de-DE" altLang="de-DE" sz="1600" b="1" dirty="0">
                <a:solidFill>
                  <a:schemeClr val="bg1"/>
                </a:solidFill>
              </a:rPr>
              <a:t>Ozon</a:t>
            </a:r>
          </a:p>
        </p:txBody>
      </p:sp>
      <p:sp>
        <p:nvSpPr>
          <p:cNvPr id="597015" name="Rectangle 23">
            <a:extLst>
              <a:ext uri="{FF2B5EF4-FFF2-40B4-BE49-F238E27FC236}">
                <a16:creationId xmlns:a16="http://schemas.microsoft.com/office/drawing/2014/main" id="{4B30C314-C842-4D47-839B-4584014C4C16}"/>
              </a:ext>
            </a:extLst>
          </p:cNvPr>
          <p:cNvSpPr>
            <a:spLocks noChangeArrowheads="1"/>
          </p:cNvSpPr>
          <p:nvPr/>
        </p:nvSpPr>
        <p:spPr bwMode="auto">
          <a:xfrm>
            <a:off x="511175" y="5243513"/>
            <a:ext cx="17383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600" b="1" dirty="0">
                <a:solidFill>
                  <a:schemeClr val="bg1"/>
                </a:solidFill>
              </a:rPr>
              <a:t>Bestimmte </a:t>
            </a:r>
          </a:p>
          <a:p>
            <a:r>
              <a:rPr lang="de-DE" altLang="de-DE" sz="1600" b="1" dirty="0">
                <a:solidFill>
                  <a:schemeClr val="bg1"/>
                </a:solidFill>
              </a:rPr>
              <a:t>Medikamente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57350EEF-1ABA-453E-BCE6-FFF9A5AE2A0C}"/>
              </a:ext>
            </a:extLst>
          </p:cNvPr>
          <p:cNvSpPr>
            <a:spLocks noGrp="1" noChangeArrowheads="1"/>
          </p:cNvSpPr>
          <p:nvPr>
            <p:ph type="title" idx="4294967295"/>
          </p:nvPr>
        </p:nvSpPr>
        <p:spPr>
          <a:xfrm>
            <a:off x="0" y="31750"/>
            <a:ext cx="9144000" cy="684213"/>
          </a:xfrm>
        </p:spPr>
        <p:txBody>
          <a:bodyPr/>
          <a:lstStyle/>
          <a:p>
            <a:r>
              <a:rPr lang="de-CH" altLang="de-DE" sz="3600" dirty="0">
                <a:solidFill>
                  <a:schemeClr val="folHlink"/>
                </a:solidFill>
              </a:rPr>
              <a:t>Oxidativer Stress: Ursachen-Folgen</a:t>
            </a:r>
          </a:p>
        </p:txBody>
      </p:sp>
      <p:sp>
        <p:nvSpPr>
          <p:cNvPr id="500739" name="Line 3">
            <a:extLst>
              <a:ext uri="{FF2B5EF4-FFF2-40B4-BE49-F238E27FC236}">
                <a16:creationId xmlns:a16="http://schemas.microsoft.com/office/drawing/2014/main" id="{0937D91B-3460-456A-BAD3-317864E1BCC8}"/>
              </a:ext>
            </a:extLst>
          </p:cNvPr>
          <p:cNvSpPr>
            <a:spLocks noChangeShapeType="1"/>
          </p:cNvSpPr>
          <p:nvPr/>
        </p:nvSpPr>
        <p:spPr bwMode="auto">
          <a:xfrm>
            <a:off x="0" y="692150"/>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0741" name="Text Box 5">
            <a:extLst>
              <a:ext uri="{FF2B5EF4-FFF2-40B4-BE49-F238E27FC236}">
                <a16:creationId xmlns:a16="http://schemas.microsoft.com/office/drawing/2014/main" id="{0CD32C8A-1061-4D31-ABF0-75B43F76FF80}"/>
              </a:ext>
            </a:extLst>
          </p:cNvPr>
          <p:cNvSpPr txBox="1">
            <a:spLocks noChangeArrowheads="1"/>
          </p:cNvSpPr>
          <p:nvPr/>
        </p:nvSpPr>
        <p:spPr bwMode="auto">
          <a:xfrm>
            <a:off x="250825" y="1125538"/>
            <a:ext cx="14351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2000" dirty="0"/>
              <a:t>Infektionen</a:t>
            </a:r>
            <a:endParaRPr lang="de-DE" altLang="de-DE" sz="2000" dirty="0"/>
          </a:p>
        </p:txBody>
      </p:sp>
      <p:sp>
        <p:nvSpPr>
          <p:cNvPr id="500742" name="Text Box 6">
            <a:extLst>
              <a:ext uri="{FF2B5EF4-FFF2-40B4-BE49-F238E27FC236}">
                <a16:creationId xmlns:a16="http://schemas.microsoft.com/office/drawing/2014/main" id="{9EC909DD-DBFC-421E-BB18-654EDA29BD2C}"/>
              </a:ext>
            </a:extLst>
          </p:cNvPr>
          <p:cNvSpPr txBox="1">
            <a:spLocks noChangeArrowheads="1"/>
          </p:cNvSpPr>
          <p:nvPr/>
        </p:nvSpPr>
        <p:spPr bwMode="auto">
          <a:xfrm>
            <a:off x="1835150" y="1125538"/>
            <a:ext cx="1196975"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2000" dirty="0"/>
              <a:t>Diabetes</a:t>
            </a:r>
            <a:endParaRPr lang="de-DE" altLang="de-DE" sz="2000" dirty="0"/>
          </a:p>
        </p:txBody>
      </p:sp>
      <p:sp>
        <p:nvSpPr>
          <p:cNvPr id="500743" name="Text Box 7">
            <a:extLst>
              <a:ext uri="{FF2B5EF4-FFF2-40B4-BE49-F238E27FC236}">
                <a16:creationId xmlns:a16="http://schemas.microsoft.com/office/drawing/2014/main" id="{E3CE061A-D5BA-485F-A998-9743DF7FE0E7}"/>
              </a:ext>
            </a:extLst>
          </p:cNvPr>
          <p:cNvSpPr txBox="1">
            <a:spLocks noChangeArrowheads="1"/>
          </p:cNvSpPr>
          <p:nvPr/>
        </p:nvSpPr>
        <p:spPr bwMode="auto">
          <a:xfrm>
            <a:off x="250825" y="3225800"/>
            <a:ext cx="1831975"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2000" dirty="0"/>
              <a:t>Entzündungen</a:t>
            </a:r>
            <a:endParaRPr lang="de-DE" altLang="de-DE" sz="2000" dirty="0"/>
          </a:p>
        </p:txBody>
      </p:sp>
      <p:sp>
        <p:nvSpPr>
          <p:cNvPr id="500744" name="Text Box 8">
            <a:extLst>
              <a:ext uri="{FF2B5EF4-FFF2-40B4-BE49-F238E27FC236}">
                <a16:creationId xmlns:a16="http://schemas.microsoft.com/office/drawing/2014/main" id="{3710F0FB-FCF8-4157-BC18-5645C96D38C6}"/>
              </a:ext>
            </a:extLst>
          </p:cNvPr>
          <p:cNvSpPr txBox="1">
            <a:spLocks noChangeArrowheads="1"/>
          </p:cNvSpPr>
          <p:nvPr/>
        </p:nvSpPr>
        <p:spPr bwMode="auto">
          <a:xfrm>
            <a:off x="6167438" y="1125538"/>
            <a:ext cx="26797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2000" dirty="0"/>
              <a:t>Psychische Belastung</a:t>
            </a:r>
            <a:endParaRPr lang="de-DE" altLang="de-DE" sz="2000" dirty="0"/>
          </a:p>
        </p:txBody>
      </p:sp>
      <p:sp>
        <p:nvSpPr>
          <p:cNvPr id="500745" name="Text Box 9">
            <a:extLst>
              <a:ext uri="{FF2B5EF4-FFF2-40B4-BE49-F238E27FC236}">
                <a16:creationId xmlns:a16="http://schemas.microsoft.com/office/drawing/2014/main" id="{FE3AACCE-F873-4F2A-A2C6-AE5F7C03058F}"/>
              </a:ext>
            </a:extLst>
          </p:cNvPr>
          <p:cNvSpPr txBox="1">
            <a:spLocks noChangeArrowheads="1"/>
          </p:cNvSpPr>
          <p:nvPr/>
        </p:nvSpPr>
        <p:spPr bwMode="auto">
          <a:xfrm>
            <a:off x="250825" y="2159000"/>
            <a:ext cx="1209675"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2000" dirty="0"/>
              <a:t>Ischämie</a:t>
            </a:r>
            <a:endParaRPr lang="de-DE" altLang="de-DE" sz="2000" dirty="0"/>
          </a:p>
        </p:txBody>
      </p:sp>
      <p:sp>
        <p:nvSpPr>
          <p:cNvPr id="500746" name="Text Box 10">
            <a:extLst>
              <a:ext uri="{FF2B5EF4-FFF2-40B4-BE49-F238E27FC236}">
                <a16:creationId xmlns:a16="http://schemas.microsoft.com/office/drawing/2014/main" id="{80A6365E-CDC6-4CAB-8A55-7F7484DA98FD}"/>
              </a:ext>
            </a:extLst>
          </p:cNvPr>
          <p:cNvSpPr txBox="1">
            <a:spLocks noChangeArrowheads="1"/>
          </p:cNvSpPr>
          <p:nvPr/>
        </p:nvSpPr>
        <p:spPr bwMode="auto">
          <a:xfrm>
            <a:off x="5729288" y="6092825"/>
            <a:ext cx="2155825" cy="406400"/>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2000" dirty="0">
                <a:solidFill>
                  <a:schemeClr val="bg2"/>
                </a:solidFill>
              </a:rPr>
              <a:t>Alterungsprozess</a:t>
            </a:r>
            <a:endParaRPr lang="de-DE" altLang="de-DE" sz="2000" dirty="0">
              <a:solidFill>
                <a:schemeClr val="bg2"/>
              </a:solidFill>
            </a:endParaRPr>
          </a:p>
        </p:txBody>
      </p:sp>
      <p:sp>
        <p:nvSpPr>
          <p:cNvPr id="500747" name="Text Box 11">
            <a:extLst>
              <a:ext uri="{FF2B5EF4-FFF2-40B4-BE49-F238E27FC236}">
                <a16:creationId xmlns:a16="http://schemas.microsoft.com/office/drawing/2014/main" id="{BE74EB88-0706-4E60-A908-F4A9F1E0C1F3}"/>
              </a:ext>
            </a:extLst>
          </p:cNvPr>
          <p:cNvSpPr txBox="1">
            <a:spLocks noChangeArrowheads="1"/>
          </p:cNvSpPr>
          <p:nvPr/>
        </p:nvSpPr>
        <p:spPr bwMode="auto">
          <a:xfrm>
            <a:off x="1481138" y="6092825"/>
            <a:ext cx="1887537" cy="406400"/>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2000" dirty="0">
                <a:solidFill>
                  <a:schemeClr val="bg2"/>
                </a:solidFill>
              </a:rPr>
              <a:t>Arteriosklerose</a:t>
            </a:r>
            <a:endParaRPr lang="de-DE" altLang="de-DE" sz="2000" dirty="0">
              <a:solidFill>
                <a:schemeClr val="bg2"/>
              </a:solidFill>
            </a:endParaRPr>
          </a:p>
        </p:txBody>
      </p:sp>
      <p:sp>
        <p:nvSpPr>
          <p:cNvPr id="500748" name="Text Box 12">
            <a:extLst>
              <a:ext uri="{FF2B5EF4-FFF2-40B4-BE49-F238E27FC236}">
                <a16:creationId xmlns:a16="http://schemas.microsoft.com/office/drawing/2014/main" id="{CEE0FE5F-2A58-4122-9B19-2AF9B6459AFE}"/>
              </a:ext>
            </a:extLst>
          </p:cNvPr>
          <p:cNvSpPr txBox="1">
            <a:spLocks noChangeArrowheads="1"/>
          </p:cNvSpPr>
          <p:nvPr/>
        </p:nvSpPr>
        <p:spPr bwMode="auto">
          <a:xfrm>
            <a:off x="8035925" y="6092825"/>
            <a:ext cx="857250" cy="406400"/>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2000" dirty="0">
                <a:solidFill>
                  <a:schemeClr val="bg2"/>
                </a:solidFill>
              </a:rPr>
              <a:t>Krebs</a:t>
            </a:r>
            <a:endParaRPr lang="de-DE" altLang="de-DE" sz="2000" dirty="0">
              <a:solidFill>
                <a:schemeClr val="bg2"/>
              </a:solidFill>
            </a:endParaRPr>
          </a:p>
        </p:txBody>
      </p:sp>
      <p:sp>
        <p:nvSpPr>
          <p:cNvPr id="500749" name="Text Box 13">
            <a:extLst>
              <a:ext uri="{FF2B5EF4-FFF2-40B4-BE49-F238E27FC236}">
                <a16:creationId xmlns:a16="http://schemas.microsoft.com/office/drawing/2014/main" id="{A7B257E6-676B-43C8-8829-3706026060C6}"/>
              </a:ext>
            </a:extLst>
          </p:cNvPr>
          <p:cNvSpPr txBox="1">
            <a:spLocks noChangeArrowheads="1"/>
          </p:cNvSpPr>
          <p:nvPr/>
        </p:nvSpPr>
        <p:spPr bwMode="auto">
          <a:xfrm>
            <a:off x="3514725" y="6092825"/>
            <a:ext cx="2098675" cy="406400"/>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2000" dirty="0">
                <a:solidFill>
                  <a:schemeClr val="bg2"/>
                </a:solidFill>
              </a:rPr>
              <a:t>Immunschwäche</a:t>
            </a:r>
            <a:endParaRPr lang="de-DE" altLang="de-DE" sz="2000" dirty="0">
              <a:solidFill>
                <a:schemeClr val="bg2"/>
              </a:solidFill>
            </a:endParaRPr>
          </a:p>
        </p:txBody>
      </p:sp>
      <p:sp>
        <p:nvSpPr>
          <p:cNvPr id="500750" name="Text Box 14">
            <a:extLst>
              <a:ext uri="{FF2B5EF4-FFF2-40B4-BE49-F238E27FC236}">
                <a16:creationId xmlns:a16="http://schemas.microsoft.com/office/drawing/2014/main" id="{D981312C-342C-49BB-88D1-118559D88B19}"/>
              </a:ext>
            </a:extLst>
          </p:cNvPr>
          <p:cNvSpPr txBox="1">
            <a:spLocks noChangeArrowheads="1"/>
          </p:cNvSpPr>
          <p:nvPr/>
        </p:nvSpPr>
        <p:spPr bwMode="auto">
          <a:xfrm>
            <a:off x="250825" y="6092825"/>
            <a:ext cx="1138238" cy="406400"/>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2000" dirty="0">
                <a:solidFill>
                  <a:schemeClr val="bg2"/>
                </a:solidFill>
              </a:rPr>
              <a:t>Katarakt</a:t>
            </a:r>
            <a:endParaRPr lang="de-DE" altLang="de-DE" sz="2000" dirty="0">
              <a:solidFill>
                <a:schemeClr val="bg2"/>
              </a:solidFill>
            </a:endParaRPr>
          </a:p>
        </p:txBody>
      </p:sp>
      <p:sp>
        <p:nvSpPr>
          <p:cNvPr id="500751" name="Text Box 15">
            <a:extLst>
              <a:ext uri="{FF2B5EF4-FFF2-40B4-BE49-F238E27FC236}">
                <a16:creationId xmlns:a16="http://schemas.microsoft.com/office/drawing/2014/main" id="{06F62A7F-9536-4FC8-9699-DDBCEC450F95}"/>
              </a:ext>
            </a:extLst>
          </p:cNvPr>
          <p:cNvSpPr txBox="1">
            <a:spLocks noChangeArrowheads="1"/>
          </p:cNvSpPr>
          <p:nvPr/>
        </p:nvSpPr>
        <p:spPr bwMode="auto">
          <a:xfrm>
            <a:off x="6877050" y="4292600"/>
            <a:ext cx="20447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2000" dirty="0"/>
              <a:t>Umwelteinflüsse</a:t>
            </a:r>
            <a:endParaRPr lang="de-DE" altLang="de-DE" sz="2000" dirty="0"/>
          </a:p>
        </p:txBody>
      </p:sp>
      <p:sp>
        <p:nvSpPr>
          <p:cNvPr id="500752" name="Text Box 16">
            <a:extLst>
              <a:ext uri="{FF2B5EF4-FFF2-40B4-BE49-F238E27FC236}">
                <a16:creationId xmlns:a16="http://schemas.microsoft.com/office/drawing/2014/main" id="{DABEDFE1-15B3-44C2-8ABE-93128B53D83D}"/>
              </a:ext>
            </a:extLst>
          </p:cNvPr>
          <p:cNvSpPr txBox="1">
            <a:spLocks noChangeArrowheads="1"/>
          </p:cNvSpPr>
          <p:nvPr/>
        </p:nvSpPr>
        <p:spPr bwMode="auto">
          <a:xfrm>
            <a:off x="7019925" y="2159000"/>
            <a:ext cx="1846263"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2000" dirty="0"/>
              <a:t>Fehlernährung</a:t>
            </a:r>
            <a:endParaRPr lang="de-DE" altLang="de-DE" sz="2000" dirty="0"/>
          </a:p>
        </p:txBody>
      </p:sp>
      <p:sp>
        <p:nvSpPr>
          <p:cNvPr id="500753" name="Text Box 17">
            <a:extLst>
              <a:ext uri="{FF2B5EF4-FFF2-40B4-BE49-F238E27FC236}">
                <a16:creationId xmlns:a16="http://schemas.microsoft.com/office/drawing/2014/main" id="{98C69AF4-76DE-4A46-B5B6-D087B0D58777}"/>
              </a:ext>
            </a:extLst>
          </p:cNvPr>
          <p:cNvSpPr txBox="1">
            <a:spLocks noChangeArrowheads="1"/>
          </p:cNvSpPr>
          <p:nvPr/>
        </p:nvSpPr>
        <p:spPr bwMode="auto">
          <a:xfrm>
            <a:off x="3148013" y="1125538"/>
            <a:ext cx="2792412"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2000" dirty="0"/>
              <a:t>Jonisierende Strahlung</a:t>
            </a:r>
            <a:endParaRPr lang="de-DE" altLang="de-DE" sz="2000" dirty="0"/>
          </a:p>
        </p:txBody>
      </p:sp>
      <p:sp>
        <p:nvSpPr>
          <p:cNvPr id="500754" name="Text Box 18">
            <a:extLst>
              <a:ext uri="{FF2B5EF4-FFF2-40B4-BE49-F238E27FC236}">
                <a16:creationId xmlns:a16="http://schemas.microsoft.com/office/drawing/2014/main" id="{69D6819F-E648-492C-A729-DA9E4C342F92}"/>
              </a:ext>
            </a:extLst>
          </p:cNvPr>
          <p:cNvSpPr txBox="1">
            <a:spLocks noChangeArrowheads="1"/>
          </p:cNvSpPr>
          <p:nvPr/>
        </p:nvSpPr>
        <p:spPr bwMode="auto">
          <a:xfrm>
            <a:off x="323850" y="4303713"/>
            <a:ext cx="1930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2000" dirty="0"/>
              <a:t>Chemotherapie</a:t>
            </a:r>
            <a:endParaRPr lang="de-DE" altLang="de-DE" sz="2000" dirty="0"/>
          </a:p>
        </p:txBody>
      </p:sp>
      <p:sp>
        <p:nvSpPr>
          <p:cNvPr id="500755" name="Text Box 19">
            <a:extLst>
              <a:ext uri="{FF2B5EF4-FFF2-40B4-BE49-F238E27FC236}">
                <a16:creationId xmlns:a16="http://schemas.microsoft.com/office/drawing/2014/main" id="{B0A22BEA-F7D0-453C-9918-23DAEF221A0C}"/>
              </a:ext>
            </a:extLst>
          </p:cNvPr>
          <p:cNvSpPr txBox="1">
            <a:spLocks noChangeArrowheads="1"/>
          </p:cNvSpPr>
          <p:nvPr/>
        </p:nvSpPr>
        <p:spPr bwMode="auto">
          <a:xfrm>
            <a:off x="7164388" y="3225800"/>
            <a:ext cx="1717675"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2000" dirty="0"/>
              <a:t>Medikamente</a:t>
            </a:r>
            <a:endParaRPr lang="de-DE" altLang="de-DE" sz="2000" dirty="0"/>
          </a:p>
        </p:txBody>
      </p:sp>
      <p:sp>
        <p:nvSpPr>
          <p:cNvPr id="500756" name="Oval 20">
            <a:extLst>
              <a:ext uri="{FF2B5EF4-FFF2-40B4-BE49-F238E27FC236}">
                <a16:creationId xmlns:a16="http://schemas.microsoft.com/office/drawing/2014/main" id="{77305239-F595-4CB6-9B53-898B641CC2C1}"/>
              </a:ext>
            </a:extLst>
          </p:cNvPr>
          <p:cNvSpPr>
            <a:spLocks noChangeArrowheads="1"/>
          </p:cNvSpPr>
          <p:nvPr/>
        </p:nvSpPr>
        <p:spPr bwMode="auto">
          <a:xfrm>
            <a:off x="2698750" y="2781300"/>
            <a:ext cx="3744913" cy="1223963"/>
          </a:xfrm>
          <a:prstGeom prst="ellipse">
            <a:avLst/>
          </a:prstGeom>
          <a:solidFill>
            <a:schemeClr val="hlink"/>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500757" name="Text Box 21">
            <a:extLst>
              <a:ext uri="{FF2B5EF4-FFF2-40B4-BE49-F238E27FC236}">
                <a16:creationId xmlns:a16="http://schemas.microsoft.com/office/drawing/2014/main" id="{DB5322FE-89E3-434F-A5E4-5B88B3478B72}"/>
              </a:ext>
            </a:extLst>
          </p:cNvPr>
          <p:cNvSpPr txBox="1">
            <a:spLocks noChangeArrowheads="1"/>
          </p:cNvSpPr>
          <p:nvPr/>
        </p:nvSpPr>
        <p:spPr bwMode="auto">
          <a:xfrm>
            <a:off x="3508375" y="3213100"/>
            <a:ext cx="2116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2000" dirty="0"/>
              <a:t>Oxidativer Stress</a:t>
            </a:r>
            <a:endParaRPr lang="de-DE" altLang="de-DE" sz="2000" dirty="0"/>
          </a:p>
        </p:txBody>
      </p:sp>
      <p:sp>
        <p:nvSpPr>
          <p:cNvPr id="500758" name="Line 22">
            <a:extLst>
              <a:ext uri="{FF2B5EF4-FFF2-40B4-BE49-F238E27FC236}">
                <a16:creationId xmlns:a16="http://schemas.microsoft.com/office/drawing/2014/main" id="{6F32BA12-6696-4866-B39A-533AB11474D4}"/>
              </a:ext>
            </a:extLst>
          </p:cNvPr>
          <p:cNvSpPr>
            <a:spLocks noChangeShapeType="1"/>
          </p:cNvSpPr>
          <p:nvPr/>
        </p:nvSpPr>
        <p:spPr bwMode="auto">
          <a:xfrm>
            <a:off x="4572000" y="1700213"/>
            <a:ext cx="0" cy="8651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0759" name="Line 23">
            <a:extLst>
              <a:ext uri="{FF2B5EF4-FFF2-40B4-BE49-F238E27FC236}">
                <a16:creationId xmlns:a16="http://schemas.microsoft.com/office/drawing/2014/main" id="{E2EF9DCB-5DA9-434B-96CC-DFD9B922A63B}"/>
              </a:ext>
            </a:extLst>
          </p:cNvPr>
          <p:cNvSpPr>
            <a:spLocks noChangeShapeType="1"/>
          </p:cNvSpPr>
          <p:nvPr/>
        </p:nvSpPr>
        <p:spPr bwMode="auto">
          <a:xfrm>
            <a:off x="2484438" y="1628775"/>
            <a:ext cx="1439862" cy="10080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0760" name="Line 24">
            <a:extLst>
              <a:ext uri="{FF2B5EF4-FFF2-40B4-BE49-F238E27FC236}">
                <a16:creationId xmlns:a16="http://schemas.microsoft.com/office/drawing/2014/main" id="{F2C6E4B2-6112-4F15-83B3-F16838253B78}"/>
              </a:ext>
            </a:extLst>
          </p:cNvPr>
          <p:cNvSpPr>
            <a:spLocks noChangeShapeType="1"/>
          </p:cNvSpPr>
          <p:nvPr/>
        </p:nvSpPr>
        <p:spPr bwMode="auto">
          <a:xfrm flipH="1">
            <a:off x="5364163" y="1700213"/>
            <a:ext cx="1439862" cy="936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0761" name="Line 25">
            <a:extLst>
              <a:ext uri="{FF2B5EF4-FFF2-40B4-BE49-F238E27FC236}">
                <a16:creationId xmlns:a16="http://schemas.microsoft.com/office/drawing/2014/main" id="{098A8513-292E-44EE-9649-515F7453A539}"/>
              </a:ext>
            </a:extLst>
          </p:cNvPr>
          <p:cNvSpPr>
            <a:spLocks noChangeShapeType="1"/>
          </p:cNvSpPr>
          <p:nvPr/>
        </p:nvSpPr>
        <p:spPr bwMode="auto">
          <a:xfrm>
            <a:off x="1476375" y="1628775"/>
            <a:ext cx="1727200" cy="1079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0762" name="Line 26">
            <a:extLst>
              <a:ext uri="{FF2B5EF4-FFF2-40B4-BE49-F238E27FC236}">
                <a16:creationId xmlns:a16="http://schemas.microsoft.com/office/drawing/2014/main" id="{137BC789-88D3-43CD-9107-897E0032D12D}"/>
              </a:ext>
            </a:extLst>
          </p:cNvPr>
          <p:cNvSpPr>
            <a:spLocks noChangeShapeType="1"/>
          </p:cNvSpPr>
          <p:nvPr/>
        </p:nvSpPr>
        <p:spPr bwMode="auto">
          <a:xfrm>
            <a:off x="1547813" y="2349500"/>
            <a:ext cx="1295400" cy="5746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0763" name="Line 27">
            <a:extLst>
              <a:ext uri="{FF2B5EF4-FFF2-40B4-BE49-F238E27FC236}">
                <a16:creationId xmlns:a16="http://schemas.microsoft.com/office/drawing/2014/main" id="{D8BB7095-8411-4F38-8362-8F7DA4AA26D9}"/>
              </a:ext>
            </a:extLst>
          </p:cNvPr>
          <p:cNvSpPr>
            <a:spLocks noChangeShapeType="1"/>
          </p:cNvSpPr>
          <p:nvPr/>
        </p:nvSpPr>
        <p:spPr bwMode="auto">
          <a:xfrm flipH="1">
            <a:off x="6156325" y="2349500"/>
            <a:ext cx="792163" cy="5032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0764" name="Line 28">
            <a:extLst>
              <a:ext uri="{FF2B5EF4-FFF2-40B4-BE49-F238E27FC236}">
                <a16:creationId xmlns:a16="http://schemas.microsoft.com/office/drawing/2014/main" id="{256F3502-2068-4CFC-9FAA-4EB7C54ED493}"/>
              </a:ext>
            </a:extLst>
          </p:cNvPr>
          <p:cNvSpPr>
            <a:spLocks noChangeShapeType="1"/>
          </p:cNvSpPr>
          <p:nvPr/>
        </p:nvSpPr>
        <p:spPr bwMode="auto">
          <a:xfrm flipH="1">
            <a:off x="6588125" y="3429000"/>
            <a:ext cx="431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0765" name="Line 29">
            <a:extLst>
              <a:ext uri="{FF2B5EF4-FFF2-40B4-BE49-F238E27FC236}">
                <a16:creationId xmlns:a16="http://schemas.microsoft.com/office/drawing/2014/main" id="{D69F340E-CC8B-4B1E-8A09-50EB8AFA92EC}"/>
              </a:ext>
            </a:extLst>
          </p:cNvPr>
          <p:cNvSpPr>
            <a:spLocks noChangeShapeType="1"/>
          </p:cNvSpPr>
          <p:nvPr/>
        </p:nvSpPr>
        <p:spPr bwMode="auto">
          <a:xfrm flipH="1" flipV="1">
            <a:off x="6372225" y="3789363"/>
            <a:ext cx="431800" cy="7191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0766" name="Line 30">
            <a:extLst>
              <a:ext uri="{FF2B5EF4-FFF2-40B4-BE49-F238E27FC236}">
                <a16:creationId xmlns:a16="http://schemas.microsoft.com/office/drawing/2014/main" id="{CCC6A52D-674A-4218-AA16-D959323823A7}"/>
              </a:ext>
            </a:extLst>
          </p:cNvPr>
          <p:cNvSpPr>
            <a:spLocks noChangeShapeType="1"/>
          </p:cNvSpPr>
          <p:nvPr/>
        </p:nvSpPr>
        <p:spPr bwMode="auto">
          <a:xfrm flipV="1">
            <a:off x="2339975" y="3789363"/>
            <a:ext cx="503238" cy="7191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0767" name="Line 31">
            <a:extLst>
              <a:ext uri="{FF2B5EF4-FFF2-40B4-BE49-F238E27FC236}">
                <a16:creationId xmlns:a16="http://schemas.microsoft.com/office/drawing/2014/main" id="{D858DBE7-4DE2-4D1B-B887-243CA2E46A46}"/>
              </a:ext>
            </a:extLst>
          </p:cNvPr>
          <p:cNvSpPr>
            <a:spLocks noChangeShapeType="1"/>
          </p:cNvSpPr>
          <p:nvPr/>
        </p:nvSpPr>
        <p:spPr bwMode="auto">
          <a:xfrm>
            <a:off x="2195513" y="3500438"/>
            <a:ext cx="431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0768" name="Line 32">
            <a:extLst>
              <a:ext uri="{FF2B5EF4-FFF2-40B4-BE49-F238E27FC236}">
                <a16:creationId xmlns:a16="http://schemas.microsoft.com/office/drawing/2014/main" id="{D01EFEDB-3114-4556-98F9-BA90B9C7A73C}"/>
              </a:ext>
            </a:extLst>
          </p:cNvPr>
          <p:cNvSpPr>
            <a:spLocks noChangeShapeType="1"/>
          </p:cNvSpPr>
          <p:nvPr/>
        </p:nvSpPr>
        <p:spPr bwMode="auto">
          <a:xfrm flipH="1">
            <a:off x="2166938" y="3357563"/>
            <a:ext cx="431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0769" name="Line 33">
            <a:extLst>
              <a:ext uri="{FF2B5EF4-FFF2-40B4-BE49-F238E27FC236}">
                <a16:creationId xmlns:a16="http://schemas.microsoft.com/office/drawing/2014/main" id="{165AF5D6-B631-4D0A-87E8-D7AA9FF31849}"/>
              </a:ext>
            </a:extLst>
          </p:cNvPr>
          <p:cNvSpPr>
            <a:spLocks noChangeShapeType="1"/>
          </p:cNvSpPr>
          <p:nvPr/>
        </p:nvSpPr>
        <p:spPr bwMode="auto">
          <a:xfrm>
            <a:off x="4572000" y="4149725"/>
            <a:ext cx="0" cy="180022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0770" name="Line 34">
            <a:extLst>
              <a:ext uri="{FF2B5EF4-FFF2-40B4-BE49-F238E27FC236}">
                <a16:creationId xmlns:a16="http://schemas.microsoft.com/office/drawing/2014/main" id="{97804023-7399-4886-89AB-8359B2AC6BC4}"/>
              </a:ext>
            </a:extLst>
          </p:cNvPr>
          <p:cNvSpPr>
            <a:spLocks noChangeShapeType="1"/>
          </p:cNvSpPr>
          <p:nvPr/>
        </p:nvSpPr>
        <p:spPr bwMode="auto">
          <a:xfrm flipH="1">
            <a:off x="2411413" y="4149725"/>
            <a:ext cx="1944687" cy="180022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0771" name="Line 35">
            <a:extLst>
              <a:ext uri="{FF2B5EF4-FFF2-40B4-BE49-F238E27FC236}">
                <a16:creationId xmlns:a16="http://schemas.microsoft.com/office/drawing/2014/main" id="{A9B39A24-F7A8-44A8-A83A-D253F2CC664F}"/>
              </a:ext>
            </a:extLst>
          </p:cNvPr>
          <p:cNvSpPr>
            <a:spLocks noChangeShapeType="1"/>
          </p:cNvSpPr>
          <p:nvPr/>
        </p:nvSpPr>
        <p:spPr bwMode="auto">
          <a:xfrm flipH="1">
            <a:off x="827088" y="4149725"/>
            <a:ext cx="3024187" cy="180022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0772" name="Line 36">
            <a:extLst>
              <a:ext uri="{FF2B5EF4-FFF2-40B4-BE49-F238E27FC236}">
                <a16:creationId xmlns:a16="http://schemas.microsoft.com/office/drawing/2014/main" id="{6291E3D9-1781-49B3-AE13-9BCD1E5AE4A2}"/>
              </a:ext>
            </a:extLst>
          </p:cNvPr>
          <p:cNvSpPr>
            <a:spLocks noChangeShapeType="1"/>
          </p:cNvSpPr>
          <p:nvPr/>
        </p:nvSpPr>
        <p:spPr bwMode="auto">
          <a:xfrm>
            <a:off x="4932363" y="4149725"/>
            <a:ext cx="1871662" cy="180022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0773" name="Line 37">
            <a:extLst>
              <a:ext uri="{FF2B5EF4-FFF2-40B4-BE49-F238E27FC236}">
                <a16:creationId xmlns:a16="http://schemas.microsoft.com/office/drawing/2014/main" id="{B42B2CC3-6675-46FA-967D-6B2126858699}"/>
              </a:ext>
            </a:extLst>
          </p:cNvPr>
          <p:cNvSpPr>
            <a:spLocks noChangeShapeType="1"/>
          </p:cNvSpPr>
          <p:nvPr/>
        </p:nvSpPr>
        <p:spPr bwMode="auto">
          <a:xfrm>
            <a:off x="5292725" y="4149725"/>
            <a:ext cx="3095625" cy="180022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62" name="Rectangle 2">
            <a:extLst>
              <a:ext uri="{FF2B5EF4-FFF2-40B4-BE49-F238E27FC236}">
                <a16:creationId xmlns:a16="http://schemas.microsoft.com/office/drawing/2014/main" id="{F38E960C-D751-4CBA-AE18-94A3653C5579}"/>
              </a:ext>
            </a:extLst>
          </p:cNvPr>
          <p:cNvSpPr>
            <a:spLocks noGrp="1" noChangeArrowheads="1"/>
          </p:cNvSpPr>
          <p:nvPr>
            <p:ph type="title" idx="4294967295"/>
          </p:nvPr>
        </p:nvSpPr>
        <p:spPr>
          <a:xfrm>
            <a:off x="0" y="6350"/>
            <a:ext cx="9144000" cy="684213"/>
          </a:xfrm>
        </p:spPr>
        <p:txBody>
          <a:bodyPr/>
          <a:lstStyle/>
          <a:p>
            <a:r>
              <a:rPr lang="de-CH" altLang="de-DE" sz="3600" dirty="0">
                <a:solidFill>
                  <a:schemeClr val="folHlink"/>
                </a:solidFill>
              </a:rPr>
              <a:t>OS: Ursachen und Bekämpfung</a:t>
            </a:r>
          </a:p>
        </p:txBody>
      </p:sp>
      <p:sp>
        <p:nvSpPr>
          <p:cNvPr id="501763" name="Line 3">
            <a:extLst>
              <a:ext uri="{FF2B5EF4-FFF2-40B4-BE49-F238E27FC236}">
                <a16:creationId xmlns:a16="http://schemas.microsoft.com/office/drawing/2014/main" id="{7D087E92-0FFF-46DE-9F40-2925E861D34B}"/>
              </a:ext>
            </a:extLst>
          </p:cNvPr>
          <p:cNvSpPr>
            <a:spLocks noChangeShapeType="1"/>
          </p:cNvSpPr>
          <p:nvPr/>
        </p:nvSpPr>
        <p:spPr bwMode="auto">
          <a:xfrm>
            <a:off x="0" y="692150"/>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1797" name="Rectangle 37">
            <a:extLst>
              <a:ext uri="{FF2B5EF4-FFF2-40B4-BE49-F238E27FC236}">
                <a16:creationId xmlns:a16="http://schemas.microsoft.com/office/drawing/2014/main" id="{8A3C185A-05E6-47E7-B8C7-6E004923A276}"/>
              </a:ext>
            </a:extLst>
          </p:cNvPr>
          <p:cNvSpPr>
            <a:spLocks noChangeArrowheads="1"/>
          </p:cNvSpPr>
          <p:nvPr/>
        </p:nvSpPr>
        <p:spPr bwMode="auto">
          <a:xfrm>
            <a:off x="914400" y="1295400"/>
            <a:ext cx="7543800" cy="1752600"/>
          </a:xfrm>
          <a:prstGeom prst="rect">
            <a:avLst/>
          </a:prstGeom>
          <a:noFill/>
          <a:ln w="9525">
            <a:solidFill>
              <a:srgbClr val="FFFF99"/>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501798" name="Text Box 38">
            <a:extLst>
              <a:ext uri="{FF2B5EF4-FFF2-40B4-BE49-F238E27FC236}">
                <a16:creationId xmlns:a16="http://schemas.microsoft.com/office/drawing/2014/main" id="{CDF71DBB-8DC6-46FE-9B2C-1E094F0A8B18}"/>
              </a:ext>
            </a:extLst>
          </p:cNvPr>
          <p:cNvSpPr txBox="1">
            <a:spLocks noChangeArrowheads="1"/>
          </p:cNvSpPr>
          <p:nvPr/>
        </p:nvSpPr>
        <p:spPr bwMode="auto">
          <a:xfrm>
            <a:off x="1042988" y="963613"/>
            <a:ext cx="75438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b="1" dirty="0">
                <a:solidFill>
                  <a:schemeClr val="folHlink"/>
                </a:solidFill>
              </a:rPr>
              <a:t>Köpereigene Quellen			      Umwelt Quellen</a:t>
            </a:r>
            <a:r>
              <a:rPr lang="de-DE" altLang="de-DE" sz="1400" b="1" dirty="0"/>
              <a:t>	</a:t>
            </a:r>
          </a:p>
        </p:txBody>
      </p:sp>
      <p:sp>
        <p:nvSpPr>
          <p:cNvPr id="501799" name="Text Box 39">
            <a:extLst>
              <a:ext uri="{FF2B5EF4-FFF2-40B4-BE49-F238E27FC236}">
                <a16:creationId xmlns:a16="http://schemas.microsoft.com/office/drawing/2014/main" id="{A82A2623-3223-4CD1-B77C-3E4C3861466A}"/>
              </a:ext>
            </a:extLst>
          </p:cNvPr>
          <p:cNvSpPr txBox="1">
            <a:spLocks noChangeArrowheads="1"/>
          </p:cNvSpPr>
          <p:nvPr/>
        </p:nvSpPr>
        <p:spPr bwMode="auto">
          <a:xfrm>
            <a:off x="1066800" y="1295400"/>
            <a:ext cx="3200400" cy="1581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dirty="0"/>
              <a:t>Mitochondrien</a:t>
            </a:r>
          </a:p>
          <a:p>
            <a:pPr algn="l" eaLnBrk="0" hangingPunct="0">
              <a:spcBef>
                <a:spcPct val="50000"/>
              </a:spcBef>
            </a:pPr>
            <a:r>
              <a:rPr lang="de-DE" altLang="de-DE" sz="1400" dirty="0"/>
              <a:t>Peroxisomen</a:t>
            </a:r>
          </a:p>
          <a:p>
            <a:pPr algn="l" eaLnBrk="0" hangingPunct="0">
              <a:spcBef>
                <a:spcPct val="50000"/>
              </a:spcBef>
            </a:pPr>
            <a:r>
              <a:rPr lang="de-DE" altLang="de-DE" sz="1400" dirty="0"/>
              <a:t>Lipoxygenasen</a:t>
            </a:r>
          </a:p>
          <a:p>
            <a:pPr algn="l" eaLnBrk="0" hangingPunct="0">
              <a:spcBef>
                <a:spcPct val="50000"/>
              </a:spcBef>
            </a:pPr>
            <a:r>
              <a:rPr lang="de-DE" altLang="de-DE" sz="1400" dirty="0"/>
              <a:t>NADPH- Oxidase Familie</a:t>
            </a:r>
          </a:p>
          <a:p>
            <a:pPr algn="l" eaLnBrk="0" hangingPunct="0">
              <a:spcBef>
                <a:spcPct val="50000"/>
              </a:spcBef>
            </a:pPr>
            <a:r>
              <a:rPr lang="de-DE" altLang="de-DE" sz="1400" dirty="0"/>
              <a:t>NO - Synthase Familie</a:t>
            </a:r>
            <a:endParaRPr lang="de-DE" altLang="de-DE" sz="2400" dirty="0"/>
          </a:p>
        </p:txBody>
      </p:sp>
      <p:sp>
        <p:nvSpPr>
          <p:cNvPr id="501800" name="Text Box 40">
            <a:extLst>
              <a:ext uri="{FF2B5EF4-FFF2-40B4-BE49-F238E27FC236}">
                <a16:creationId xmlns:a16="http://schemas.microsoft.com/office/drawing/2014/main" id="{9E613833-A524-4DDE-A9CE-59EC863F5FE2}"/>
              </a:ext>
            </a:extLst>
          </p:cNvPr>
          <p:cNvSpPr txBox="1">
            <a:spLocks noChangeArrowheads="1"/>
          </p:cNvSpPr>
          <p:nvPr/>
        </p:nvSpPr>
        <p:spPr bwMode="auto">
          <a:xfrm>
            <a:off x="5029200" y="1295400"/>
            <a:ext cx="3048000" cy="1581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dirty="0"/>
              <a:t>UV -Strahlung </a:t>
            </a:r>
          </a:p>
          <a:p>
            <a:pPr algn="l" eaLnBrk="0" hangingPunct="0">
              <a:spcBef>
                <a:spcPct val="50000"/>
              </a:spcBef>
            </a:pPr>
            <a:r>
              <a:rPr lang="de-DE" altLang="de-DE" sz="1400" dirty="0"/>
              <a:t>Jonisierende Strahlen</a:t>
            </a:r>
          </a:p>
          <a:p>
            <a:pPr algn="l" eaLnBrk="0" hangingPunct="0">
              <a:spcBef>
                <a:spcPct val="50000"/>
              </a:spcBef>
            </a:pPr>
            <a:r>
              <a:rPr lang="de-DE" altLang="de-DE" sz="1400" dirty="0"/>
              <a:t>Chemotherapeutika</a:t>
            </a:r>
          </a:p>
          <a:p>
            <a:pPr algn="l" eaLnBrk="0" hangingPunct="0">
              <a:spcBef>
                <a:spcPct val="50000"/>
              </a:spcBef>
            </a:pPr>
            <a:r>
              <a:rPr lang="de-DE" altLang="de-DE" sz="1400" dirty="0"/>
              <a:t>Inflammatorische Zytokine</a:t>
            </a:r>
          </a:p>
          <a:p>
            <a:pPr algn="l" eaLnBrk="0" hangingPunct="0">
              <a:spcBef>
                <a:spcPct val="50000"/>
              </a:spcBef>
            </a:pPr>
            <a:r>
              <a:rPr lang="de-DE" altLang="de-DE" sz="1400" dirty="0"/>
              <a:t>Umweltgifte </a:t>
            </a:r>
          </a:p>
        </p:txBody>
      </p:sp>
      <p:sp>
        <p:nvSpPr>
          <p:cNvPr id="501801" name="Text Box 41">
            <a:extLst>
              <a:ext uri="{FF2B5EF4-FFF2-40B4-BE49-F238E27FC236}">
                <a16:creationId xmlns:a16="http://schemas.microsoft.com/office/drawing/2014/main" id="{503F4CF2-AF0E-41FF-8692-E45426ED0035}"/>
              </a:ext>
            </a:extLst>
          </p:cNvPr>
          <p:cNvSpPr txBox="1">
            <a:spLocks noChangeArrowheads="1"/>
          </p:cNvSpPr>
          <p:nvPr/>
        </p:nvSpPr>
        <p:spPr bwMode="auto">
          <a:xfrm>
            <a:off x="1130300" y="5386388"/>
            <a:ext cx="7834313" cy="1282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dirty="0"/>
              <a:t>				</a:t>
            </a:r>
          </a:p>
          <a:p>
            <a:pPr algn="l" eaLnBrk="0" hangingPunct="0">
              <a:spcBef>
                <a:spcPct val="50000"/>
              </a:spcBef>
            </a:pPr>
            <a:r>
              <a:rPr lang="de-DE" altLang="de-DE" dirty="0"/>
              <a:t>Proteine		Enzyme		Stoffwechselprodukte    Vitamine &amp;</a:t>
            </a:r>
          </a:p>
          <a:p>
            <a:pPr algn="l" eaLnBrk="0" hangingPunct="0">
              <a:spcBef>
                <a:spcPct val="50000"/>
              </a:spcBef>
            </a:pPr>
            <a:r>
              <a:rPr lang="de-DE" altLang="de-DE" dirty="0"/>
              <a:t>						          Mineralien</a:t>
            </a:r>
            <a:endParaRPr lang="de-DE" altLang="de-DE" sz="2400" dirty="0">
              <a:latin typeface="Times New Roman" panose="02020603050405020304" pitchFamily="18" charset="0"/>
            </a:endParaRPr>
          </a:p>
        </p:txBody>
      </p:sp>
      <p:sp>
        <p:nvSpPr>
          <p:cNvPr id="501802" name="Text Box 42">
            <a:extLst>
              <a:ext uri="{FF2B5EF4-FFF2-40B4-BE49-F238E27FC236}">
                <a16:creationId xmlns:a16="http://schemas.microsoft.com/office/drawing/2014/main" id="{BB3A63EB-EB49-4309-99DB-74149790F1B3}"/>
              </a:ext>
            </a:extLst>
          </p:cNvPr>
          <p:cNvSpPr txBox="1">
            <a:spLocks noChangeArrowheads="1"/>
          </p:cNvSpPr>
          <p:nvPr/>
        </p:nvSpPr>
        <p:spPr bwMode="auto">
          <a:xfrm rot="16200000">
            <a:off x="-375443" y="4939506"/>
            <a:ext cx="1708150" cy="4556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l" eaLnBrk="0" hangingPunct="0">
              <a:spcBef>
                <a:spcPct val="50000"/>
              </a:spcBef>
            </a:pPr>
            <a:r>
              <a:rPr lang="de-DE" altLang="de-DE" sz="2000" dirty="0">
                <a:solidFill>
                  <a:schemeClr val="bg1"/>
                </a:solidFill>
              </a:rPr>
              <a:t>Bekämpfung</a:t>
            </a:r>
          </a:p>
        </p:txBody>
      </p:sp>
      <p:sp>
        <p:nvSpPr>
          <p:cNvPr id="501803" name="Oval 43">
            <a:extLst>
              <a:ext uri="{FF2B5EF4-FFF2-40B4-BE49-F238E27FC236}">
                <a16:creationId xmlns:a16="http://schemas.microsoft.com/office/drawing/2014/main" id="{C0C02DC6-6A81-4328-BAD3-476AF031D93A}"/>
              </a:ext>
            </a:extLst>
          </p:cNvPr>
          <p:cNvSpPr>
            <a:spLocks noChangeArrowheads="1"/>
          </p:cNvSpPr>
          <p:nvPr/>
        </p:nvSpPr>
        <p:spPr bwMode="auto">
          <a:xfrm>
            <a:off x="3505200" y="3276600"/>
            <a:ext cx="2438400" cy="12192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de-DE" altLang="de-DE" sz="1600" dirty="0"/>
              <a:t>ROS:</a:t>
            </a:r>
          </a:p>
          <a:p>
            <a:pPr eaLnBrk="0" hangingPunct="0"/>
            <a:r>
              <a:rPr lang="de-DE" altLang="de-DE" sz="1600" dirty="0"/>
              <a:t>NO</a:t>
            </a:r>
            <a:r>
              <a:rPr lang="de-DE" altLang="de-DE" sz="1600" baseline="-25000" dirty="0"/>
              <a:t>2</a:t>
            </a:r>
            <a:r>
              <a:rPr lang="de-DE" altLang="de-DE" sz="1600" dirty="0"/>
              <a:t>, O</a:t>
            </a:r>
            <a:r>
              <a:rPr lang="de-DE" altLang="de-DE" sz="1600" baseline="-25000" dirty="0"/>
              <a:t>2</a:t>
            </a:r>
            <a:r>
              <a:rPr lang="de-DE" altLang="de-DE" sz="1600" dirty="0"/>
              <a:t>, NO, RO,</a:t>
            </a:r>
          </a:p>
          <a:p>
            <a:pPr eaLnBrk="0" hangingPunct="0"/>
            <a:r>
              <a:rPr lang="de-DE" altLang="de-DE" sz="1600" dirty="0"/>
              <a:t>H</a:t>
            </a:r>
            <a:r>
              <a:rPr lang="de-DE" altLang="de-DE" sz="1600" baseline="-25000" dirty="0"/>
              <a:t>2</a:t>
            </a:r>
            <a:r>
              <a:rPr lang="de-DE" altLang="de-DE" sz="1600" dirty="0"/>
              <a:t>O</a:t>
            </a:r>
            <a:r>
              <a:rPr lang="de-DE" altLang="de-DE" sz="1600" baseline="-25000" dirty="0"/>
              <a:t>2</a:t>
            </a:r>
            <a:r>
              <a:rPr lang="de-DE" altLang="de-DE" sz="1600" dirty="0"/>
              <a:t>, OH, ONOO</a:t>
            </a:r>
          </a:p>
          <a:p>
            <a:pPr eaLnBrk="0" hangingPunct="0"/>
            <a:endParaRPr lang="de-DE" altLang="de-DE" sz="1600" dirty="0"/>
          </a:p>
        </p:txBody>
      </p:sp>
      <p:sp>
        <p:nvSpPr>
          <p:cNvPr id="501804" name="Rectangle 44">
            <a:extLst>
              <a:ext uri="{FF2B5EF4-FFF2-40B4-BE49-F238E27FC236}">
                <a16:creationId xmlns:a16="http://schemas.microsoft.com/office/drawing/2014/main" id="{1920AEAD-2994-4B85-ADF1-E922E3AC56D2}"/>
              </a:ext>
            </a:extLst>
          </p:cNvPr>
          <p:cNvSpPr>
            <a:spLocks noChangeArrowheads="1"/>
          </p:cNvSpPr>
          <p:nvPr/>
        </p:nvSpPr>
        <p:spPr bwMode="auto">
          <a:xfrm>
            <a:off x="914400" y="4724400"/>
            <a:ext cx="7543800" cy="1152525"/>
          </a:xfrm>
          <a:prstGeom prst="rect">
            <a:avLst/>
          </a:prstGeom>
          <a:noFill/>
          <a:ln w="9525">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501805" name="Text Box 45">
            <a:extLst>
              <a:ext uri="{FF2B5EF4-FFF2-40B4-BE49-F238E27FC236}">
                <a16:creationId xmlns:a16="http://schemas.microsoft.com/office/drawing/2014/main" id="{EC60EB16-B0EF-4FE7-A1E4-6A255A14257E}"/>
              </a:ext>
            </a:extLst>
          </p:cNvPr>
          <p:cNvSpPr txBox="1">
            <a:spLocks noChangeArrowheads="1"/>
          </p:cNvSpPr>
          <p:nvPr/>
        </p:nvSpPr>
        <p:spPr bwMode="auto">
          <a:xfrm>
            <a:off x="1752600" y="6553200"/>
            <a:ext cx="2819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dirty="0">
                <a:latin typeface="Times New Roman" panose="02020603050405020304" pitchFamily="18" charset="0"/>
              </a:rPr>
              <a:t>Quelle : Oxidativer Stress, Ute Volk</a:t>
            </a:r>
          </a:p>
        </p:txBody>
      </p:sp>
      <p:sp>
        <p:nvSpPr>
          <p:cNvPr id="501806" name="Text Box 46">
            <a:extLst>
              <a:ext uri="{FF2B5EF4-FFF2-40B4-BE49-F238E27FC236}">
                <a16:creationId xmlns:a16="http://schemas.microsoft.com/office/drawing/2014/main" id="{6424DFC8-6DD2-48B2-8421-5937DBFDED0A}"/>
              </a:ext>
            </a:extLst>
          </p:cNvPr>
          <p:cNvSpPr txBox="1">
            <a:spLocks noChangeArrowheads="1"/>
          </p:cNvSpPr>
          <p:nvPr/>
        </p:nvSpPr>
        <p:spPr bwMode="auto">
          <a:xfrm>
            <a:off x="914400" y="4800600"/>
            <a:ext cx="13716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dirty="0"/>
              <a:t>Ferritin</a:t>
            </a:r>
          </a:p>
          <a:p>
            <a:pPr eaLnBrk="0" hangingPunct="0">
              <a:spcBef>
                <a:spcPct val="50000"/>
              </a:spcBef>
            </a:pPr>
            <a:r>
              <a:rPr lang="de-DE" altLang="de-DE" sz="1400" dirty="0"/>
              <a:t>Transferritin</a:t>
            </a:r>
          </a:p>
          <a:p>
            <a:pPr eaLnBrk="0" hangingPunct="0">
              <a:spcBef>
                <a:spcPct val="50000"/>
              </a:spcBef>
            </a:pPr>
            <a:r>
              <a:rPr lang="de-DE" altLang="de-DE" sz="1400" dirty="0"/>
              <a:t>Ceruloplasmin</a:t>
            </a:r>
          </a:p>
        </p:txBody>
      </p:sp>
      <p:sp>
        <p:nvSpPr>
          <p:cNvPr id="501807" name="Text Box 47">
            <a:extLst>
              <a:ext uri="{FF2B5EF4-FFF2-40B4-BE49-F238E27FC236}">
                <a16:creationId xmlns:a16="http://schemas.microsoft.com/office/drawing/2014/main" id="{C193805A-7A2A-441F-A94E-C40EE255CC7E}"/>
              </a:ext>
            </a:extLst>
          </p:cNvPr>
          <p:cNvSpPr txBox="1">
            <a:spLocks noChangeArrowheads="1"/>
          </p:cNvSpPr>
          <p:nvPr/>
        </p:nvSpPr>
        <p:spPr bwMode="auto">
          <a:xfrm>
            <a:off x="2743200" y="4724400"/>
            <a:ext cx="16002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dirty="0"/>
              <a:t>Katasen  Superoxid-Dismutasen  Guatin-Peroxidasen</a:t>
            </a:r>
          </a:p>
        </p:txBody>
      </p:sp>
      <p:sp>
        <p:nvSpPr>
          <p:cNvPr id="501808" name="Text Box 48">
            <a:extLst>
              <a:ext uri="{FF2B5EF4-FFF2-40B4-BE49-F238E27FC236}">
                <a16:creationId xmlns:a16="http://schemas.microsoft.com/office/drawing/2014/main" id="{B14BFB89-D953-4B0C-8686-F43D63CBF20D}"/>
              </a:ext>
            </a:extLst>
          </p:cNvPr>
          <p:cNvSpPr txBox="1">
            <a:spLocks noChangeArrowheads="1"/>
          </p:cNvSpPr>
          <p:nvPr/>
        </p:nvSpPr>
        <p:spPr bwMode="auto">
          <a:xfrm>
            <a:off x="4876800" y="4724400"/>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dirty="0"/>
              <a:t>Bilirubin</a:t>
            </a:r>
          </a:p>
        </p:txBody>
      </p:sp>
      <p:sp>
        <p:nvSpPr>
          <p:cNvPr id="501809" name="Text Box 49">
            <a:extLst>
              <a:ext uri="{FF2B5EF4-FFF2-40B4-BE49-F238E27FC236}">
                <a16:creationId xmlns:a16="http://schemas.microsoft.com/office/drawing/2014/main" id="{FDA58487-EC7F-4C04-A2E4-B78320E7E7A9}"/>
              </a:ext>
            </a:extLst>
          </p:cNvPr>
          <p:cNvSpPr txBox="1">
            <a:spLocks noChangeArrowheads="1"/>
          </p:cNvSpPr>
          <p:nvPr/>
        </p:nvSpPr>
        <p:spPr bwMode="auto">
          <a:xfrm>
            <a:off x="7315200" y="4724400"/>
            <a:ext cx="1143000"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dirty="0"/>
              <a:t>Vitamin A,C,E  </a:t>
            </a:r>
          </a:p>
          <a:p>
            <a:pPr eaLnBrk="0" hangingPunct="0">
              <a:spcBef>
                <a:spcPct val="50000"/>
              </a:spcBef>
            </a:pPr>
            <a:r>
              <a:rPr lang="de-DE" altLang="de-DE" sz="1400" dirty="0"/>
              <a:t>Mg, Mn,Zn, Se   </a:t>
            </a:r>
          </a:p>
        </p:txBody>
      </p:sp>
      <p:sp>
        <p:nvSpPr>
          <p:cNvPr id="501810" name="Line 50">
            <a:extLst>
              <a:ext uri="{FF2B5EF4-FFF2-40B4-BE49-F238E27FC236}">
                <a16:creationId xmlns:a16="http://schemas.microsoft.com/office/drawing/2014/main" id="{7E6E00DF-DABC-4490-9E26-12CBB3050EDE}"/>
              </a:ext>
            </a:extLst>
          </p:cNvPr>
          <p:cNvSpPr>
            <a:spLocks noChangeShapeType="1"/>
          </p:cNvSpPr>
          <p:nvPr/>
        </p:nvSpPr>
        <p:spPr bwMode="auto">
          <a:xfrm flipV="1">
            <a:off x="1600200" y="3962400"/>
            <a:ext cx="1752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501811" name="Line 51">
            <a:extLst>
              <a:ext uri="{FF2B5EF4-FFF2-40B4-BE49-F238E27FC236}">
                <a16:creationId xmlns:a16="http://schemas.microsoft.com/office/drawing/2014/main" id="{77420617-1127-4EF4-A31F-A6E736BD68A6}"/>
              </a:ext>
            </a:extLst>
          </p:cNvPr>
          <p:cNvSpPr>
            <a:spLocks noChangeShapeType="1"/>
          </p:cNvSpPr>
          <p:nvPr/>
        </p:nvSpPr>
        <p:spPr bwMode="auto">
          <a:xfrm flipV="1">
            <a:off x="3505200" y="4419600"/>
            <a:ext cx="304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501812" name="Line 52">
            <a:extLst>
              <a:ext uri="{FF2B5EF4-FFF2-40B4-BE49-F238E27FC236}">
                <a16:creationId xmlns:a16="http://schemas.microsoft.com/office/drawing/2014/main" id="{95FAAFE5-B70B-41C7-BFBE-B52B74033E4A}"/>
              </a:ext>
            </a:extLst>
          </p:cNvPr>
          <p:cNvSpPr>
            <a:spLocks noChangeShapeType="1"/>
          </p:cNvSpPr>
          <p:nvPr/>
        </p:nvSpPr>
        <p:spPr bwMode="auto">
          <a:xfrm flipH="1" flipV="1">
            <a:off x="5562600" y="4419600"/>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501813" name="Line 53">
            <a:extLst>
              <a:ext uri="{FF2B5EF4-FFF2-40B4-BE49-F238E27FC236}">
                <a16:creationId xmlns:a16="http://schemas.microsoft.com/office/drawing/2014/main" id="{6F347518-9887-4537-93DD-461E845B5629}"/>
              </a:ext>
            </a:extLst>
          </p:cNvPr>
          <p:cNvSpPr>
            <a:spLocks noChangeShapeType="1"/>
          </p:cNvSpPr>
          <p:nvPr/>
        </p:nvSpPr>
        <p:spPr bwMode="auto">
          <a:xfrm flipH="1" flipV="1">
            <a:off x="6096000" y="3962400"/>
            <a:ext cx="1752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501814" name="Line 54">
            <a:extLst>
              <a:ext uri="{FF2B5EF4-FFF2-40B4-BE49-F238E27FC236}">
                <a16:creationId xmlns:a16="http://schemas.microsoft.com/office/drawing/2014/main" id="{3B2C0A02-C67E-44EB-9B1D-F3945CBC0BB9}"/>
              </a:ext>
            </a:extLst>
          </p:cNvPr>
          <p:cNvSpPr>
            <a:spLocks noChangeShapeType="1"/>
          </p:cNvSpPr>
          <p:nvPr/>
        </p:nvSpPr>
        <p:spPr bwMode="auto">
          <a:xfrm>
            <a:off x="1981200" y="3124200"/>
            <a:ext cx="1676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501815" name="Line 55">
            <a:extLst>
              <a:ext uri="{FF2B5EF4-FFF2-40B4-BE49-F238E27FC236}">
                <a16:creationId xmlns:a16="http://schemas.microsoft.com/office/drawing/2014/main" id="{A421780A-C13D-47C5-8E76-BAD851A75D6C}"/>
              </a:ext>
            </a:extLst>
          </p:cNvPr>
          <p:cNvSpPr>
            <a:spLocks noChangeShapeType="1"/>
          </p:cNvSpPr>
          <p:nvPr/>
        </p:nvSpPr>
        <p:spPr bwMode="auto">
          <a:xfrm flipH="1">
            <a:off x="5791200" y="3124200"/>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501816" name="Text Box 56">
            <a:extLst>
              <a:ext uri="{FF2B5EF4-FFF2-40B4-BE49-F238E27FC236}">
                <a16:creationId xmlns:a16="http://schemas.microsoft.com/office/drawing/2014/main" id="{2B64F80E-D40B-4EC7-8AE9-64844A93892E}"/>
              </a:ext>
            </a:extLst>
          </p:cNvPr>
          <p:cNvSpPr txBox="1">
            <a:spLocks noChangeArrowheads="1"/>
          </p:cNvSpPr>
          <p:nvPr/>
        </p:nvSpPr>
        <p:spPr bwMode="auto">
          <a:xfrm rot="16200000">
            <a:off x="-222249" y="1924050"/>
            <a:ext cx="1403350" cy="4540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l" eaLnBrk="0" hangingPunct="0">
              <a:spcBef>
                <a:spcPct val="50000"/>
              </a:spcBef>
            </a:pPr>
            <a:r>
              <a:rPr lang="de-DE" altLang="de-DE" sz="2000" dirty="0">
                <a:solidFill>
                  <a:schemeClr val="bg1"/>
                </a:solidFill>
              </a:rPr>
              <a:t>Ursachen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A929FF7F-84E0-4DC6-9CD9-389DF2FBE8AB}"/>
              </a:ext>
            </a:extLst>
          </p:cNvPr>
          <p:cNvSpPr>
            <a:spLocks noGrp="1" noChangeArrowheads="1"/>
          </p:cNvSpPr>
          <p:nvPr>
            <p:ph type="title" idx="4294967295"/>
          </p:nvPr>
        </p:nvSpPr>
        <p:spPr>
          <a:xfrm>
            <a:off x="0" y="31750"/>
            <a:ext cx="9144000" cy="684213"/>
          </a:xfrm>
        </p:spPr>
        <p:txBody>
          <a:bodyPr/>
          <a:lstStyle/>
          <a:p>
            <a:r>
              <a:rPr lang="de-DE" altLang="de-DE" sz="3600" dirty="0">
                <a:solidFill>
                  <a:schemeClr val="folHlink"/>
                </a:solidFill>
                <a:effectLst/>
              </a:rPr>
              <a:t>Erläuterungen zu der Grafik (1)</a:t>
            </a:r>
            <a:endParaRPr lang="de-CH" altLang="de-DE" sz="3600" dirty="0">
              <a:solidFill>
                <a:schemeClr val="folHlink"/>
              </a:solidFill>
              <a:effectLst/>
            </a:endParaRPr>
          </a:p>
        </p:txBody>
      </p:sp>
      <p:sp>
        <p:nvSpPr>
          <p:cNvPr id="502787" name="Line 3">
            <a:extLst>
              <a:ext uri="{FF2B5EF4-FFF2-40B4-BE49-F238E27FC236}">
                <a16:creationId xmlns:a16="http://schemas.microsoft.com/office/drawing/2014/main" id="{7FF64152-3D99-4E04-A0CE-56B03A1669E7}"/>
              </a:ext>
            </a:extLst>
          </p:cNvPr>
          <p:cNvSpPr>
            <a:spLocks noChangeShapeType="1"/>
          </p:cNvSpPr>
          <p:nvPr/>
        </p:nvSpPr>
        <p:spPr bwMode="auto">
          <a:xfrm>
            <a:off x="0" y="692150"/>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2808" name="Rectangle 24">
            <a:extLst>
              <a:ext uri="{FF2B5EF4-FFF2-40B4-BE49-F238E27FC236}">
                <a16:creationId xmlns:a16="http://schemas.microsoft.com/office/drawing/2014/main" id="{0BC9A3A8-D44B-4A6D-9213-5E57A75807BD}"/>
              </a:ext>
            </a:extLst>
          </p:cNvPr>
          <p:cNvSpPr>
            <a:spLocks noChangeArrowheads="1"/>
          </p:cNvSpPr>
          <p:nvPr/>
        </p:nvSpPr>
        <p:spPr bwMode="auto">
          <a:xfrm>
            <a:off x="250825" y="1246188"/>
            <a:ext cx="864235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rgbClr val="FFFF00"/>
              </a:buClr>
              <a:buFont typeface="Wingdings" panose="05000000000000000000" pitchFamily="2" charset="2"/>
              <a:buChar char="l"/>
            </a:pPr>
            <a:r>
              <a:rPr lang="de-DE" altLang="de-DE" sz="2000" b="1" dirty="0"/>
              <a:t>  ROS </a:t>
            </a:r>
            <a:r>
              <a:rPr lang="de-DE" altLang="de-DE" sz="2000" dirty="0"/>
              <a:t>- reaktive Sauerstoffverbindungen; entstanden durch </a:t>
            </a:r>
            <a:br>
              <a:rPr lang="de-DE" altLang="de-DE" sz="2000" dirty="0"/>
            </a:br>
            <a:r>
              <a:rPr lang="de-DE" altLang="de-DE" sz="2000" dirty="0"/>
              <a:t>    Sauerstoffverstoffwechselung- diese schädigen die Zelle und </a:t>
            </a:r>
            <a:br>
              <a:rPr lang="de-DE" altLang="de-DE" sz="2000" dirty="0"/>
            </a:br>
            <a:r>
              <a:rPr lang="de-DE" altLang="de-DE" sz="2000" dirty="0"/>
              <a:t>    beschleunigen den Alterungsprozess der Zelle </a:t>
            </a:r>
          </a:p>
          <a:p>
            <a:pPr algn="l">
              <a:buClr>
                <a:srgbClr val="FFFF00"/>
              </a:buClr>
              <a:buFont typeface="Wingdings" panose="05000000000000000000" pitchFamily="2" charset="2"/>
              <a:buChar char="l"/>
            </a:pPr>
            <a:endParaRPr lang="de-DE" altLang="de-DE" sz="2000" b="1" dirty="0"/>
          </a:p>
          <a:p>
            <a:pPr algn="l">
              <a:buClr>
                <a:srgbClr val="FFFF00"/>
              </a:buClr>
              <a:buFont typeface="Wingdings" panose="05000000000000000000" pitchFamily="2" charset="2"/>
              <a:buChar char="l"/>
            </a:pPr>
            <a:r>
              <a:rPr lang="de-DE" altLang="de-DE" sz="2000" b="1" dirty="0"/>
              <a:t>  Peroxisomen</a:t>
            </a:r>
            <a:r>
              <a:rPr lang="de-DE" altLang="de-DE" sz="2000" dirty="0"/>
              <a:t> - Membran umhüllte Vesikel im Zytoplasma- diese </a:t>
            </a:r>
            <a:br>
              <a:rPr lang="de-DE" altLang="de-DE" sz="2000" dirty="0"/>
            </a:br>
            <a:r>
              <a:rPr lang="de-DE" altLang="de-DE" sz="2000" dirty="0"/>
              <a:t>     enthalten Oxidasen ( Enzyme, die Elektronen übertragen können), </a:t>
            </a:r>
            <a:br>
              <a:rPr lang="de-DE" altLang="de-DE" sz="2000" dirty="0"/>
            </a:br>
            <a:r>
              <a:rPr lang="de-DE" altLang="de-DE" sz="2000" dirty="0"/>
              <a:t>     welche Substrate, wie z.B. Aminosäuren, Fette etc. mit Sauerstoff </a:t>
            </a:r>
            <a:br>
              <a:rPr lang="de-DE" altLang="de-DE" sz="2000" dirty="0"/>
            </a:br>
            <a:r>
              <a:rPr lang="de-DE" altLang="de-DE" sz="2000" dirty="0"/>
              <a:t>     oxidieren - somit entsteht Wasserstoffperoxid (kann zu Radikalen </a:t>
            </a:r>
            <a:br>
              <a:rPr lang="de-DE" altLang="de-DE" sz="2000" dirty="0"/>
            </a:br>
            <a:r>
              <a:rPr lang="de-DE" altLang="de-DE" sz="2000" dirty="0"/>
              <a:t>     reagieren)   </a:t>
            </a:r>
          </a:p>
          <a:p>
            <a:pPr algn="l">
              <a:buClr>
                <a:srgbClr val="FFFF00"/>
              </a:buClr>
              <a:buFont typeface="Wingdings" panose="05000000000000000000" pitchFamily="2" charset="2"/>
              <a:buChar char="l"/>
            </a:pPr>
            <a:endParaRPr lang="de-DE" altLang="de-DE" sz="2000" b="1" dirty="0"/>
          </a:p>
          <a:p>
            <a:pPr algn="l">
              <a:buClr>
                <a:srgbClr val="FFFF00"/>
              </a:buClr>
              <a:buFont typeface="Wingdings" panose="05000000000000000000" pitchFamily="2" charset="2"/>
              <a:buChar char="l"/>
            </a:pPr>
            <a:r>
              <a:rPr lang="de-DE" altLang="de-DE" sz="2000" b="1" dirty="0"/>
              <a:t>  Antioxidantien </a:t>
            </a:r>
            <a:r>
              <a:rPr lang="de-DE" altLang="de-DE" sz="2000" dirty="0"/>
              <a:t>-</a:t>
            </a:r>
            <a:r>
              <a:rPr lang="de-DE" altLang="de-DE" sz="2000" b="1" dirty="0"/>
              <a:t> </a:t>
            </a:r>
            <a:r>
              <a:rPr lang="de-DE" altLang="de-DE" sz="2000" dirty="0"/>
              <a:t>machen ROS unschädlich</a:t>
            </a:r>
          </a:p>
          <a:p>
            <a:pPr algn="l">
              <a:buClr>
                <a:srgbClr val="FFFF00"/>
              </a:buClr>
              <a:buFont typeface="Wingdings" panose="05000000000000000000" pitchFamily="2" charset="2"/>
              <a:buChar char="l"/>
            </a:pPr>
            <a:endParaRPr lang="de-DE" altLang="de-DE" sz="2000" b="1" dirty="0"/>
          </a:p>
          <a:p>
            <a:pPr algn="l">
              <a:buClr>
                <a:srgbClr val="FFFF00"/>
              </a:buClr>
              <a:buFont typeface="Wingdings" panose="05000000000000000000" pitchFamily="2" charset="2"/>
              <a:buChar char="l"/>
            </a:pPr>
            <a:r>
              <a:rPr lang="de-DE" altLang="de-DE" sz="2000" b="1" dirty="0"/>
              <a:t>  Ferritin und Ceruloplasmin </a:t>
            </a:r>
            <a:r>
              <a:rPr lang="de-DE" altLang="de-DE" sz="2000" dirty="0"/>
              <a:t>- fangen Metallionen auf, damit diese nicht </a:t>
            </a:r>
            <a:br>
              <a:rPr lang="de-DE" altLang="de-DE" sz="2000" dirty="0"/>
            </a:br>
            <a:r>
              <a:rPr lang="de-DE" altLang="de-DE" sz="2000" dirty="0"/>
              <a:t>     mehr mit Wasserstoffperoxid zu Hydroxylionen reagieren können</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3810" name="Rectangle 2">
            <a:extLst>
              <a:ext uri="{FF2B5EF4-FFF2-40B4-BE49-F238E27FC236}">
                <a16:creationId xmlns:a16="http://schemas.microsoft.com/office/drawing/2014/main" id="{5EAB9922-E656-43CA-A4FB-9C8C1BA0BC9F}"/>
              </a:ext>
            </a:extLst>
          </p:cNvPr>
          <p:cNvSpPr>
            <a:spLocks noGrp="1" noChangeArrowheads="1"/>
          </p:cNvSpPr>
          <p:nvPr>
            <p:ph type="title" idx="4294967295"/>
          </p:nvPr>
        </p:nvSpPr>
        <p:spPr>
          <a:xfrm>
            <a:off x="0" y="31750"/>
            <a:ext cx="9144000" cy="684213"/>
          </a:xfrm>
        </p:spPr>
        <p:txBody>
          <a:bodyPr/>
          <a:lstStyle/>
          <a:p>
            <a:r>
              <a:rPr lang="de-DE" altLang="de-DE" sz="3600" dirty="0">
                <a:solidFill>
                  <a:schemeClr val="folHlink"/>
                </a:solidFill>
                <a:effectLst/>
              </a:rPr>
              <a:t>Erläuterungen zu der Grafik (2)</a:t>
            </a:r>
            <a:endParaRPr lang="de-CH" altLang="de-DE" sz="3600" dirty="0">
              <a:solidFill>
                <a:schemeClr val="folHlink"/>
              </a:solidFill>
              <a:effectLst/>
            </a:endParaRPr>
          </a:p>
        </p:txBody>
      </p:sp>
      <p:sp>
        <p:nvSpPr>
          <p:cNvPr id="503811" name="Line 3">
            <a:extLst>
              <a:ext uri="{FF2B5EF4-FFF2-40B4-BE49-F238E27FC236}">
                <a16:creationId xmlns:a16="http://schemas.microsoft.com/office/drawing/2014/main" id="{07E6F592-C3D5-4DEE-894F-0CDC0B9FB6D0}"/>
              </a:ext>
            </a:extLst>
          </p:cNvPr>
          <p:cNvSpPr>
            <a:spLocks noChangeShapeType="1"/>
          </p:cNvSpPr>
          <p:nvPr/>
        </p:nvSpPr>
        <p:spPr bwMode="auto">
          <a:xfrm>
            <a:off x="0" y="692150"/>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3813" name="Text Box 5">
            <a:extLst>
              <a:ext uri="{FF2B5EF4-FFF2-40B4-BE49-F238E27FC236}">
                <a16:creationId xmlns:a16="http://schemas.microsoft.com/office/drawing/2014/main" id="{8F65A6AE-2985-4389-88A5-6DB7D3215CD5}"/>
              </a:ext>
            </a:extLst>
          </p:cNvPr>
          <p:cNvSpPr txBox="1">
            <a:spLocks noChangeArrowheads="1"/>
          </p:cNvSpPr>
          <p:nvPr/>
        </p:nvSpPr>
        <p:spPr bwMode="auto">
          <a:xfrm>
            <a:off x="395288" y="1371600"/>
            <a:ext cx="8497887"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buClr>
                <a:schemeClr val="folHlink"/>
              </a:buClr>
              <a:buFont typeface="Wingdings" panose="05000000000000000000" pitchFamily="2" charset="2"/>
              <a:buChar char="l"/>
            </a:pPr>
            <a:r>
              <a:rPr lang="de-DE" altLang="de-DE" sz="2000" b="1" dirty="0">
                <a:solidFill>
                  <a:schemeClr val="folHlink"/>
                </a:solidFill>
              </a:rPr>
              <a:t>  Superoxid- Dismutase</a:t>
            </a:r>
            <a:r>
              <a:rPr lang="de-DE" altLang="de-DE" sz="2000" b="1" dirty="0"/>
              <a:t> </a:t>
            </a:r>
            <a:r>
              <a:rPr lang="de-DE" altLang="de-DE" sz="2000" dirty="0"/>
              <a:t>- baut Superoxidanion- Radikal zu </a:t>
            </a:r>
            <a:br>
              <a:rPr lang="de-DE" altLang="de-DE" sz="2000" dirty="0"/>
            </a:br>
            <a:r>
              <a:rPr lang="de-DE" altLang="de-DE" sz="2000" dirty="0"/>
              <a:t>     Wasserstoffperoxid ab</a:t>
            </a:r>
            <a:endParaRPr lang="de-DE" altLang="de-DE" sz="2000" b="1" dirty="0"/>
          </a:p>
          <a:p>
            <a:pPr algn="l" eaLnBrk="0" hangingPunct="0">
              <a:spcBef>
                <a:spcPct val="50000"/>
              </a:spcBef>
              <a:buClr>
                <a:schemeClr val="folHlink"/>
              </a:buClr>
              <a:buFont typeface="Wingdings" panose="05000000000000000000" pitchFamily="2" charset="2"/>
              <a:buChar char="l"/>
            </a:pPr>
            <a:r>
              <a:rPr lang="de-DE" altLang="de-DE" sz="2000" b="1" dirty="0"/>
              <a:t>  Bilirubin - </a:t>
            </a:r>
            <a:r>
              <a:rPr lang="de-DE" altLang="de-DE" sz="2000" dirty="0"/>
              <a:t>rotoranger Farbstoff, der in der Leber gebildet wird</a:t>
            </a:r>
            <a:endParaRPr lang="de-DE" altLang="de-DE" sz="2000" b="1" dirty="0"/>
          </a:p>
          <a:p>
            <a:pPr algn="l" eaLnBrk="0" hangingPunct="0">
              <a:spcBef>
                <a:spcPct val="50000"/>
              </a:spcBef>
              <a:buClr>
                <a:schemeClr val="folHlink"/>
              </a:buClr>
              <a:buFont typeface="Wingdings" panose="05000000000000000000" pitchFamily="2" charset="2"/>
              <a:buChar char="l"/>
            </a:pPr>
            <a:r>
              <a:rPr lang="de-DE" altLang="de-DE" sz="2000" b="1" dirty="0">
                <a:solidFill>
                  <a:schemeClr val="folHlink"/>
                </a:solidFill>
              </a:rPr>
              <a:t>  Katalase</a:t>
            </a:r>
            <a:r>
              <a:rPr lang="de-DE" altLang="de-DE" sz="2000" b="1" dirty="0"/>
              <a:t> -</a:t>
            </a:r>
            <a:r>
              <a:rPr lang="de-DE" altLang="de-DE" sz="2000" dirty="0"/>
              <a:t> dieses  detoxifiziert Wasserstoffperoxid zu Wasser</a:t>
            </a:r>
            <a:endParaRPr lang="de-DE" altLang="de-DE" sz="2000" b="1" dirty="0"/>
          </a:p>
          <a:p>
            <a:pPr algn="l" eaLnBrk="0" hangingPunct="0">
              <a:spcBef>
                <a:spcPct val="50000"/>
              </a:spcBef>
              <a:buClr>
                <a:schemeClr val="folHlink"/>
              </a:buClr>
              <a:buFont typeface="Wingdings" panose="05000000000000000000" pitchFamily="2" charset="2"/>
              <a:buChar char="l"/>
            </a:pPr>
            <a:r>
              <a:rPr lang="de-DE" altLang="de-DE" sz="2000" b="1" dirty="0"/>
              <a:t>  </a:t>
            </a:r>
            <a:r>
              <a:rPr lang="de-DE" altLang="de-DE" sz="2000" b="1" dirty="0">
                <a:solidFill>
                  <a:schemeClr val="folHlink"/>
                </a:solidFill>
              </a:rPr>
              <a:t>Glutathion - Peroxidase</a:t>
            </a:r>
            <a:r>
              <a:rPr lang="de-DE" altLang="de-DE" sz="2000" b="1" dirty="0"/>
              <a:t> -</a:t>
            </a:r>
            <a:r>
              <a:rPr lang="de-DE" altLang="de-DE" sz="2000" dirty="0"/>
              <a:t>auch dieses Antioxidant detoxifiziert </a:t>
            </a:r>
            <a:br>
              <a:rPr lang="de-DE" altLang="de-DE" sz="2000" dirty="0"/>
            </a:br>
            <a:r>
              <a:rPr lang="de-DE" altLang="de-DE" sz="2000" dirty="0"/>
              <a:t>     Wasserstoffperoxid zu Wasser</a:t>
            </a:r>
          </a:p>
          <a:p>
            <a:pPr algn="l" eaLnBrk="0" hangingPunct="0">
              <a:spcBef>
                <a:spcPct val="50000"/>
              </a:spcBef>
              <a:buClr>
                <a:schemeClr val="folHlink"/>
              </a:buClr>
              <a:buFont typeface="Wingdings" panose="05000000000000000000" pitchFamily="2" charset="2"/>
              <a:buChar char="l"/>
            </a:pPr>
            <a:r>
              <a:rPr lang="de-DE" altLang="de-DE" sz="2000" dirty="0">
                <a:solidFill>
                  <a:schemeClr val="folHlink"/>
                </a:solidFill>
              </a:rPr>
              <a:t>  In einem Organismus sind ungefähr so viele Antioxidantien, wie </a:t>
            </a:r>
            <a:br>
              <a:rPr lang="de-DE" altLang="de-DE" sz="2000" dirty="0">
                <a:solidFill>
                  <a:schemeClr val="folHlink"/>
                </a:solidFill>
              </a:rPr>
            </a:br>
            <a:r>
              <a:rPr lang="de-DE" altLang="de-DE" sz="2000" dirty="0">
                <a:solidFill>
                  <a:schemeClr val="folHlink"/>
                </a:solidFill>
              </a:rPr>
              <a:t>     ROS vorhanden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CBA0BA26-335F-4495-AAAB-BD87AD086966}"/>
              </a:ext>
            </a:extLst>
          </p:cNvPr>
          <p:cNvSpPr>
            <a:spLocks noGrp="1" noChangeArrowheads="1"/>
          </p:cNvSpPr>
          <p:nvPr>
            <p:ph type="title" idx="4294967295"/>
          </p:nvPr>
        </p:nvSpPr>
        <p:spPr>
          <a:xfrm>
            <a:off x="179388" y="19050"/>
            <a:ext cx="8713787" cy="1306513"/>
          </a:xfrm>
        </p:spPr>
        <p:txBody>
          <a:bodyPr/>
          <a:lstStyle/>
          <a:p>
            <a:r>
              <a:rPr lang="de-DE" altLang="de-DE" sz="3600" dirty="0">
                <a:solidFill>
                  <a:schemeClr val="folHlink"/>
                </a:solidFill>
                <a:effectLst/>
              </a:rPr>
              <a:t>Konsequenzen des OS für die Zelle</a:t>
            </a:r>
            <a:br>
              <a:rPr lang="de-DE" altLang="de-DE" sz="3600" dirty="0">
                <a:solidFill>
                  <a:schemeClr val="folHlink"/>
                </a:solidFill>
                <a:effectLst/>
              </a:rPr>
            </a:br>
            <a:r>
              <a:rPr lang="de-DE" altLang="de-DE" sz="3600" dirty="0">
                <a:solidFill>
                  <a:schemeClr val="folHlink"/>
                </a:solidFill>
                <a:effectLst/>
              </a:rPr>
              <a:t>( direkt )</a:t>
            </a:r>
            <a:endParaRPr lang="de-CH" altLang="de-DE" sz="3600" dirty="0">
              <a:solidFill>
                <a:schemeClr val="folHlink"/>
              </a:solidFill>
              <a:effectLst/>
            </a:endParaRPr>
          </a:p>
        </p:txBody>
      </p:sp>
      <p:sp>
        <p:nvSpPr>
          <p:cNvPr id="504835" name="Line 3">
            <a:extLst>
              <a:ext uri="{FF2B5EF4-FFF2-40B4-BE49-F238E27FC236}">
                <a16:creationId xmlns:a16="http://schemas.microsoft.com/office/drawing/2014/main" id="{FA9C657A-EFD6-44B1-A076-A6C7934F9AD9}"/>
              </a:ext>
            </a:extLst>
          </p:cNvPr>
          <p:cNvSpPr>
            <a:spLocks noChangeShapeType="1"/>
          </p:cNvSpPr>
          <p:nvPr/>
        </p:nvSpPr>
        <p:spPr bwMode="auto">
          <a:xfrm>
            <a:off x="0" y="1341438"/>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4837" name="Text Box 5">
            <a:extLst>
              <a:ext uri="{FF2B5EF4-FFF2-40B4-BE49-F238E27FC236}">
                <a16:creationId xmlns:a16="http://schemas.microsoft.com/office/drawing/2014/main" id="{C9A64A61-605D-43F2-87D1-74F2DF50002A}"/>
              </a:ext>
            </a:extLst>
          </p:cNvPr>
          <p:cNvSpPr txBox="1">
            <a:spLocks noChangeArrowheads="1"/>
          </p:cNvSpPr>
          <p:nvPr/>
        </p:nvSpPr>
        <p:spPr bwMode="auto">
          <a:xfrm>
            <a:off x="250825" y="1655763"/>
            <a:ext cx="8642350" cy="50307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buClr>
                <a:schemeClr val="folHlink"/>
              </a:buClr>
              <a:buFont typeface="Wingdings" panose="05000000000000000000" pitchFamily="2" charset="2"/>
              <a:buChar char="l"/>
            </a:pPr>
            <a:r>
              <a:rPr lang="de-DE" altLang="de-DE" sz="2000" dirty="0"/>
              <a:t>  ROS können chemische Verbindungen mit Bestandteilen der Zelle, wie </a:t>
            </a:r>
            <a:br>
              <a:rPr lang="de-DE" altLang="de-DE" sz="2000" dirty="0"/>
            </a:br>
            <a:r>
              <a:rPr lang="de-DE" altLang="de-DE" sz="2000" dirty="0"/>
              <a:t>     z.B. Lipide, Proteine oder DNA eingehen</a:t>
            </a:r>
          </a:p>
          <a:p>
            <a:pPr algn="l" eaLnBrk="0" hangingPunct="0">
              <a:spcBef>
                <a:spcPct val="50000"/>
              </a:spcBef>
              <a:buClr>
                <a:schemeClr val="folHlink"/>
              </a:buClr>
              <a:buFont typeface="Wingdings" panose="05000000000000000000" pitchFamily="2" charset="2"/>
              <a:buChar char="l"/>
            </a:pPr>
            <a:r>
              <a:rPr lang="de-DE" altLang="de-DE" sz="2000" dirty="0"/>
              <a:t>  Enzyme können ihre Aktivität verlieren, wenn die Radikale direkt mit </a:t>
            </a:r>
            <a:br>
              <a:rPr lang="de-DE" altLang="de-DE" sz="2000" dirty="0"/>
            </a:br>
            <a:r>
              <a:rPr lang="de-DE" altLang="de-DE" sz="2000" dirty="0"/>
              <a:t>     ihnen reagieren </a:t>
            </a:r>
          </a:p>
          <a:p>
            <a:pPr algn="l" eaLnBrk="0" hangingPunct="0">
              <a:spcBef>
                <a:spcPct val="50000"/>
              </a:spcBef>
              <a:buClr>
                <a:schemeClr val="folHlink"/>
              </a:buClr>
              <a:buFont typeface="Wingdings" panose="05000000000000000000" pitchFamily="2" charset="2"/>
              <a:buChar char="l"/>
            </a:pPr>
            <a:r>
              <a:rPr lang="de-DE" altLang="de-DE" sz="2000" dirty="0"/>
              <a:t>  Bei der DNA kann Guanin gegen Oxo- Guanin ausgetauscht werden      </a:t>
            </a:r>
            <a:br>
              <a:rPr lang="de-DE" altLang="de-DE" sz="2000" dirty="0"/>
            </a:br>
            <a:r>
              <a:rPr lang="de-DE" altLang="de-DE" sz="2000" dirty="0"/>
              <a:t>     dieses bindet sich nun mit Adenin statt Cytosin und bringt somit die </a:t>
            </a:r>
            <a:br>
              <a:rPr lang="de-DE" altLang="de-DE" sz="2000" dirty="0"/>
            </a:br>
            <a:r>
              <a:rPr lang="de-DE" altLang="de-DE" sz="2000" dirty="0"/>
              <a:t>     Basenpaarung durcheinander - diese Basenfolge wird bei der </a:t>
            </a:r>
            <a:br>
              <a:rPr lang="de-DE" altLang="de-DE" sz="2000" dirty="0"/>
            </a:br>
            <a:r>
              <a:rPr lang="de-DE" altLang="de-DE" sz="2000" dirty="0"/>
              <a:t>     Transkription übernommen und die Proteinbildung wird dem </a:t>
            </a:r>
            <a:br>
              <a:rPr lang="de-DE" altLang="de-DE" sz="2000" dirty="0"/>
            </a:br>
            <a:r>
              <a:rPr lang="de-DE" altLang="de-DE" sz="2000" dirty="0"/>
              <a:t>     entsprechend beeinflusst </a:t>
            </a:r>
          </a:p>
          <a:p>
            <a:pPr algn="l" eaLnBrk="0" hangingPunct="0">
              <a:spcBef>
                <a:spcPct val="50000"/>
              </a:spcBef>
              <a:buClr>
                <a:schemeClr val="folHlink"/>
              </a:buClr>
              <a:buFont typeface="Wingdings" panose="05000000000000000000" pitchFamily="2" charset="2"/>
              <a:buChar char="l"/>
            </a:pPr>
            <a:r>
              <a:rPr lang="de-DE" altLang="de-DE" sz="2000" dirty="0"/>
              <a:t>  Proteine können dadurch ihre Aktivität ändern oder verlieren - da die </a:t>
            </a:r>
            <a:br>
              <a:rPr lang="de-DE" altLang="de-DE" sz="2000" dirty="0"/>
            </a:br>
            <a:r>
              <a:rPr lang="de-DE" altLang="de-DE" sz="2000" dirty="0"/>
              <a:t>     Aminosäurecodierung gestört wurde</a:t>
            </a:r>
          </a:p>
          <a:p>
            <a:pPr algn="l" eaLnBrk="0" hangingPunct="0">
              <a:spcBef>
                <a:spcPct val="50000"/>
              </a:spcBef>
              <a:buClr>
                <a:schemeClr val="folHlink"/>
              </a:buClr>
              <a:buFont typeface="Wingdings" panose="05000000000000000000" pitchFamily="2" charset="2"/>
              <a:buChar char="l"/>
            </a:pPr>
            <a:r>
              <a:rPr lang="de-DE" altLang="de-DE" sz="2000" dirty="0"/>
              <a:t>  Besonders oft beobachtet: Mitochondrien haben viele solcher Schäden </a:t>
            </a:r>
            <a:br>
              <a:rPr lang="de-DE" altLang="de-DE" sz="2000" dirty="0"/>
            </a:br>
            <a:r>
              <a:rPr lang="de-DE" altLang="de-DE" sz="2000" dirty="0"/>
              <a:t>     in ihrer eigenen DNA  - Mangel an Reparatursystemen für die DNA  </a:t>
            </a:r>
          </a:p>
          <a:p>
            <a:pPr algn="l" eaLnBrk="0" hangingPunct="0">
              <a:spcBef>
                <a:spcPct val="50000"/>
              </a:spcBef>
            </a:pPr>
            <a:r>
              <a:rPr lang="de-DE" altLang="de-DE" sz="1600" dirty="0">
                <a:latin typeface="Times New Roman" panose="02020603050405020304" pitchFamily="18" charset="0"/>
              </a:rPr>
              <a:t> </a:t>
            </a:r>
            <a:endParaRPr lang="de-DE" altLang="de-DE" sz="2400" dirty="0">
              <a:latin typeface="Times New Roman" panose="02020603050405020304" pitchFamily="18"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C5FEC09B-454A-430E-9EF2-375A0322AA93}"/>
              </a:ext>
            </a:extLst>
          </p:cNvPr>
          <p:cNvSpPr>
            <a:spLocks noGrp="1" noChangeArrowheads="1"/>
          </p:cNvSpPr>
          <p:nvPr>
            <p:ph type="title" idx="4294967295"/>
          </p:nvPr>
        </p:nvSpPr>
        <p:spPr>
          <a:xfrm>
            <a:off x="179388" y="-14288"/>
            <a:ext cx="8713787" cy="1306513"/>
          </a:xfrm>
        </p:spPr>
        <p:txBody>
          <a:bodyPr/>
          <a:lstStyle/>
          <a:p>
            <a:r>
              <a:rPr lang="de-DE" altLang="de-DE" sz="3600" dirty="0">
                <a:solidFill>
                  <a:schemeClr val="folHlink"/>
                </a:solidFill>
                <a:effectLst/>
              </a:rPr>
              <a:t>Konsequenzen des OS für die Zelle</a:t>
            </a:r>
            <a:br>
              <a:rPr lang="de-DE" altLang="de-DE" sz="3600" dirty="0">
                <a:solidFill>
                  <a:schemeClr val="folHlink"/>
                </a:solidFill>
                <a:effectLst/>
              </a:rPr>
            </a:br>
            <a:r>
              <a:rPr lang="de-DE" altLang="de-DE" sz="3600" dirty="0">
                <a:solidFill>
                  <a:schemeClr val="folHlink"/>
                </a:solidFill>
                <a:effectLst/>
              </a:rPr>
              <a:t>( indirekt )</a:t>
            </a:r>
            <a:endParaRPr lang="de-CH" altLang="de-DE" sz="3600" dirty="0">
              <a:solidFill>
                <a:schemeClr val="folHlink"/>
              </a:solidFill>
              <a:effectLst/>
            </a:endParaRPr>
          </a:p>
        </p:txBody>
      </p:sp>
      <p:sp>
        <p:nvSpPr>
          <p:cNvPr id="505859" name="Line 3">
            <a:extLst>
              <a:ext uri="{FF2B5EF4-FFF2-40B4-BE49-F238E27FC236}">
                <a16:creationId xmlns:a16="http://schemas.microsoft.com/office/drawing/2014/main" id="{93930440-8C34-48EB-A9C0-B59E19F84455}"/>
              </a:ext>
            </a:extLst>
          </p:cNvPr>
          <p:cNvSpPr>
            <a:spLocks noChangeShapeType="1"/>
          </p:cNvSpPr>
          <p:nvPr/>
        </p:nvSpPr>
        <p:spPr bwMode="auto">
          <a:xfrm>
            <a:off x="0" y="1268413"/>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5861" name="Rectangle 5">
            <a:extLst>
              <a:ext uri="{FF2B5EF4-FFF2-40B4-BE49-F238E27FC236}">
                <a16:creationId xmlns:a16="http://schemas.microsoft.com/office/drawing/2014/main" id="{233AB8CC-3766-41DC-A57F-040B11F330AD}"/>
              </a:ext>
            </a:extLst>
          </p:cNvPr>
          <p:cNvSpPr>
            <a:spLocks noChangeArrowheads="1"/>
          </p:cNvSpPr>
          <p:nvPr/>
        </p:nvSpPr>
        <p:spPr bwMode="auto">
          <a:xfrm>
            <a:off x="250825" y="1484313"/>
            <a:ext cx="864235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chemeClr val="folHlink"/>
              </a:buClr>
              <a:buFont typeface="Wingdings" panose="05000000000000000000" pitchFamily="2" charset="2"/>
              <a:buChar char="l"/>
            </a:pPr>
            <a:r>
              <a:rPr lang="de-DE" altLang="de-DE" sz="2000" dirty="0"/>
              <a:t>  ROS können chemische Verbindungen mit Bestandteilen der Zelle, wie </a:t>
            </a:r>
            <a:br>
              <a:rPr lang="de-DE" altLang="de-DE" sz="2000" dirty="0"/>
            </a:br>
            <a:r>
              <a:rPr lang="de-DE" altLang="de-DE" sz="2000" dirty="0"/>
              <a:t>     z.B. Lipide, Proteine oder DNA eingehen</a:t>
            </a:r>
          </a:p>
          <a:p>
            <a:pPr algn="l">
              <a:buClr>
                <a:schemeClr val="folHlink"/>
              </a:buClr>
              <a:buFont typeface="Wingdings" panose="05000000000000000000" pitchFamily="2" charset="2"/>
              <a:buChar char="l"/>
            </a:pPr>
            <a:r>
              <a:rPr lang="de-DE" altLang="de-DE" sz="2000" dirty="0"/>
              <a:t>  </a:t>
            </a:r>
            <a:r>
              <a:rPr lang="de-DE" altLang="de-DE" sz="2000" dirty="0">
                <a:solidFill>
                  <a:schemeClr val="folHlink"/>
                </a:solidFill>
              </a:rPr>
              <a:t>Enzyme können ihre Aktivität verlieren, wenn die Radikale direkt mit </a:t>
            </a:r>
            <a:br>
              <a:rPr lang="de-DE" altLang="de-DE" sz="2000" dirty="0">
                <a:solidFill>
                  <a:schemeClr val="folHlink"/>
                </a:solidFill>
              </a:rPr>
            </a:br>
            <a:r>
              <a:rPr lang="de-DE" altLang="de-DE" sz="2000" dirty="0">
                <a:solidFill>
                  <a:schemeClr val="folHlink"/>
                </a:solidFill>
              </a:rPr>
              <a:t>    ihnen reagieren</a:t>
            </a:r>
            <a:r>
              <a:rPr lang="de-DE" altLang="de-DE" sz="2000" dirty="0"/>
              <a:t> </a:t>
            </a:r>
          </a:p>
          <a:p>
            <a:pPr algn="l">
              <a:buClr>
                <a:schemeClr val="folHlink"/>
              </a:buClr>
              <a:buFont typeface="Wingdings" panose="05000000000000000000" pitchFamily="2" charset="2"/>
              <a:buChar char="l"/>
            </a:pPr>
            <a:r>
              <a:rPr lang="de-DE" altLang="de-DE" sz="2000" dirty="0"/>
              <a:t>  Bei der DNA kann Guanin gegen Oxo- Guanin ausgetauscht werden &gt; </a:t>
            </a:r>
            <a:br>
              <a:rPr lang="de-DE" altLang="de-DE" sz="2000" dirty="0"/>
            </a:br>
            <a:r>
              <a:rPr lang="de-DE" altLang="de-DE" sz="2000" dirty="0"/>
              <a:t>    dieses bindet sich nun mit Adenin statt Cytosin und bringt somit die </a:t>
            </a:r>
            <a:br>
              <a:rPr lang="de-DE" altLang="de-DE" sz="2000" dirty="0"/>
            </a:br>
            <a:r>
              <a:rPr lang="de-DE" altLang="de-DE" sz="2000" dirty="0"/>
              <a:t>    Basenpaarung durcheinander - diese Basenfolge wird bei der </a:t>
            </a:r>
            <a:br>
              <a:rPr lang="de-DE" altLang="de-DE" sz="2000" dirty="0"/>
            </a:br>
            <a:r>
              <a:rPr lang="de-DE" altLang="de-DE" sz="2000" dirty="0"/>
              <a:t>    Transkription übernommen und die Proteinbildung wird dem </a:t>
            </a:r>
            <a:br>
              <a:rPr lang="de-DE" altLang="de-DE" sz="2000" dirty="0"/>
            </a:br>
            <a:r>
              <a:rPr lang="de-DE" altLang="de-DE" sz="2000" dirty="0"/>
              <a:t>    entsprechend beeinflusst </a:t>
            </a:r>
          </a:p>
          <a:p>
            <a:pPr algn="l">
              <a:buClr>
                <a:schemeClr val="folHlink"/>
              </a:buClr>
              <a:buFont typeface="Wingdings" panose="05000000000000000000" pitchFamily="2" charset="2"/>
              <a:buChar char="l"/>
            </a:pPr>
            <a:r>
              <a:rPr lang="de-DE" altLang="de-DE" sz="2000" dirty="0"/>
              <a:t>  </a:t>
            </a:r>
            <a:r>
              <a:rPr lang="de-DE" altLang="de-DE" sz="2000" dirty="0">
                <a:solidFill>
                  <a:schemeClr val="folHlink"/>
                </a:solidFill>
              </a:rPr>
              <a:t>Proteine können dadurch ihre Aktivität ändern oder verlieren</a:t>
            </a:r>
            <a:r>
              <a:rPr lang="de-DE" altLang="de-DE" sz="2000" dirty="0"/>
              <a:t> - da die </a:t>
            </a:r>
            <a:br>
              <a:rPr lang="de-DE" altLang="de-DE" sz="2000" dirty="0"/>
            </a:br>
            <a:r>
              <a:rPr lang="de-DE" altLang="de-DE" sz="2000" dirty="0"/>
              <a:t>    Aminosäurecodierung gestört wurde</a:t>
            </a:r>
          </a:p>
          <a:p>
            <a:pPr algn="l">
              <a:buClr>
                <a:schemeClr val="folHlink"/>
              </a:buClr>
              <a:buFont typeface="Wingdings" panose="05000000000000000000" pitchFamily="2" charset="2"/>
              <a:buChar char="l"/>
            </a:pPr>
            <a:r>
              <a:rPr lang="de-DE" altLang="de-DE" sz="2000" dirty="0"/>
              <a:t>  Besonders oft beobachtet: Mitochondrien haben viele solcher Schäden </a:t>
            </a:r>
            <a:br>
              <a:rPr lang="de-DE" altLang="de-DE" sz="2000" dirty="0"/>
            </a:br>
            <a:r>
              <a:rPr lang="de-DE" altLang="de-DE" sz="2000" dirty="0"/>
              <a:t>     in ihrer eigenen DNA  - Können so Reparaturaufgaben nicht mehr </a:t>
            </a:r>
            <a:br>
              <a:rPr lang="de-DE" altLang="de-DE" sz="2000" dirty="0"/>
            </a:br>
            <a:r>
              <a:rPr lang="de-DE" altLang="de-DE" sz="2000" dirty="0"/>
              <a:t>     erfüllen</a:t>
            </a:r>
          </a:p>
          <a:p>
            <a:pPr algn="l">
              <a:buClr>
                <a:schemeClr val="folHlink"/>
              </a:buClr>
              <a:buFont typeface="Wingdings" panose="05000000000000000000" pitchFamily="2" charset="2"/>
              <a:buChar char="l"/>
            </a:pPr>
            <a:r>
              <a:rPr lang="de-DE" altLang="de-DE" sz="2000" dirty="0"/>
              <a:t>  Manche dieser Kaskaden dienen eher zum Überleben der Zelle. </a:t>
            </a:r>
            <a:br>
              <a:rPr lang="de-DE" altLang="de-DE" sz="2000" dirty="0"/>
            </a:br>
            <a:r>
              <a:rPr lang="de-DE" altLang="de-DE" sz="2000" dirty="0"/>
              <a:t>     Andere leiten die Apoptose ( programmiertes Absterben von Zellen im </a:t>
            </a:r>
            <a:br>
              <a:rPr lang="de-DE" altLang="de-DE" sz="2000" dirty="0"/>
            </a:br>
            <a:r>
              <a:rPr lang="de-DE" altLang="de-DE" sz="2000" dirty="0"/>
              <a:t>     Verlauf  der körperlichen Entwicklung) ein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9042" name="Rectangle 2">
            <a:extLst>
              <a:ext uri="{FF2B5EF4-FFF2-40B4-BE49-F238E27FC236}">
                <a16:creationId xmlns:a16="http://schemas.microsoft.com/office/drawing/2014/main" id="{1D8419EA-E94A-47A8-8E55-4CDD6DA566F1}"/>
              </a:ext>
            </a:extLst>
          </p:cNvPr>
          <p:cNvSpPr>
            <a:spLocks noGrp="1" noChangeArrowheads="1"/>
          </p:cNvSpPr>
          <p:nvPr>
            <p:ph type="ctrTitle"/>
          </p:nvPr>
        </p:nvSpPr>
        <p:spPr>
          <a:xfrm>
            <a:off x="827088" y="4906963"/>
            <a:ext cx="4968875" cy="782637"/>
          </a:xfrm>
        </p:spPr>
        <p:txBody>
          <a:bodyPr/>
          <a:lstStyle/>
          <a:p>
            <a:pPr algn="l"/>
            <a:r>
              <a:rPr kumimoji="1" lang="en-US" altLang="de-DE" sz="3600" dirty="0">
                <a:solidFill>
                  <a:schemeClr val="folHlink"/>
                </a:solidFill>
                <a:effectLst/>
              </a:rPr>
              <a:t>Die Antioxidantien</a:t>
            </a:r>
            <a:endParaRPr kumimoji="1" lang="de-CH" altLang="de-DE" sz="3600" dirty="0">
              <a:solidFill>
                <a:schemeClr val="folHlink"/>
              </a:solidFill>
              <a:effectLst/>
            </a:endParaRPr>
          </a:p>
        </p:txBody>
      </p:sp>
      <p:sp>
        <p:nvSpPr>
          <p:cNvPr id="599044" name="Text Box 4">
            <a:extLst>
              <a:ext uri="{FF2B5EF4-FFF2-40B4-BE49-F238E27FC236}">
                <a16:creationId xmlns:a16="http://schemas.microsoft.com/office/drawing/2014/main" id="{2949DC03-F9CA-4905-92EB-C3185E091D43}"/>
              </a:ext>
            </a:extLst>
          </p:cNvPr>
          <p:cNvSpPr txBox="1">
            <a:spLocks noChangeArrowheads="1"/>
          </p:cNvSpPr>
          <p:nvPr/>
        </p:nvSpPr>
        <p:spPr bwMode="auto">
          <a:xfrm>
            <a:off x="4918075" y="2062163"/>
            <a:ext cx="33226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de-DE" altLang="de-DE" sz="2000" dirty="0">
                <a:solidFill>
                  <a:schemeClr val="folHlink"/>
                </a:solidFill>
              </a:rPr>
              <a:t>Auf das Zusammenspiel aller Einzelsubstanzen</a:t>
            </a:r>
          </a:p>
          <a:p>
            <a:pPr algn="r"/>
            <a:r>
              <a:rPr lang="de-DE" altLang="de-DE" sz="2000" dirty="0">
                <a:solidFill>
                  <a:schemeClr val="folHlink"/>
                </a:solidFill>
              </a:rPr>
              <a:t>kommt es an</a:t>
            </a:r>
            <a:r>
              <a:rPr lang="de-DE" altLang="de-DE" sz="2000" dirty="0"/>
              <a:t> </a:t>
            </a:r>
          </a:p>
        </p:txBody>
      </p:sp>
      <p:pic>
        <p:nvPicPr>
          <p:cNvPr id="599045" name="Picture 5">
            <a:extLst>
              <a:ext uri="{FF2B5EF4-FFF2-40B4-BE49-F238E27FC236}">
                <a16:creationId xmlns:a16="http://schemas.microsoft.com/office/drawing/2014/main" id="{7A9C5240-2010-455C-9F16-B781C964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49275"/>
            <a:ext cx="3048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C3874F12-4B57-F9B1-2693-AF0BFC6D0ECC}"/>
              </a:ext>
            </a:extLst>
          </p:cNvPr>
          <p:cNvSpPr txBox="1"/>
          <p:nvPr/>
        </p:nvSpPr>
        <p:spPr>
          <a:xfrm>
            <a:off x="827088" y="4613275"/>
            <a:ext cx="1152128" cy="216024"/>
          </a:xfrm>
          <a:prstGeom prst="rect">
            <a:avLst/>
          </a:prstGeom>
          <a:noFill/>
        </p:spPr>
        <p:txBody>
          <a:bodyPr wrap="square">
            <a:spAutoFit/>
          </a:bodyPr>
          <a:lstStyle/>
          <a:p>
            <a:r>
              <a:rPr lang="de-CH" sz="800" dirty="0">
                <a:latin typeface="Calibri" panose="020F0502020204030204" pitchFamily="34" charset="0"/>
                <a:ea typeface="Calibri" panose="020F0502020204030204" pitchFamily="34" charset="0"/>
                <a:cs typeface="Calibri" panose="020F0502020204030204" pitchFamily="34" charset="0"/>
              </a:rPr>
              <a:t>Bildquelle unbekannt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3378" name="Rectangle 2">
            <a:extLst>
              <a:ext uri="{FF2B5EF4-FFF2-40B4-BE49-F238E27FC236}">
                <a16:creationId xmlns:a16="http://schemas.microsoft.com/office/drawing/2014/main" id="{FB8AFC65-4D07-4B49-9CD0-D4652828264F}"/>
              </a:ext>
            </a:extLst>
          </p:cNvPr>
          <p:cNvSpPr>
            <a:spLocks noGrp="1" noChangeArrowheads="1"/>
          </p:cNvSpPr>
          <p:nvPr>
            <p:ph type="title" idx="4294967295"/>
          </p:nvPr>
        </p:nvSpPr>
        <p:spPr>
          <a:xfrm>
            <a:off x="0" y="31750"/>
            <a:ext cx="9144000" cy="684213"/>
          </a:xfrm>
        </p:spPr>
        <p:txBody>
          <a:bodyPr/>
          <a:lstStyle/>
          <a:p>
            <a:r>
              <a:rPr lang="de-CH" altLang="de-DE" sz="3600" dirty="0">
                <a:solidFill>
                  <a:schemeClr val="folHlink"/>
                </a:solidFill>
              </a:rPr>
              <a:t>Antioxidantien – die Radikalkiller</a:t>
            </a:r>
          </a:p>
        </p:txBody>
      </p:sp>
      <p:sp>
        <p:nvSpPr>
          <p:cNvPr id="613379" name="Line 3">
            <a:extLst>
              <a:ext uri="{FF2B5EF4-FFF2-40B4-BE49-F238E27FC236}">
                <a16:creationId xmlns:a16="http://schemas.microsoft.com/office/drawing/2014/main" id="{36E9EDA5-3438-40CD-85C4-01D448D3157C}"/>
              </a:ext>
            </a:extLst>
          </p:cNvPr>
          <p:cNvSpPr>
            <a:spLocks noChangeShapeType="1"/>
          </p:cNvSpPr>
          <p:nvPr/>
        </p:nvSpPr>
        <p:spPr bwMode="auto">
          <a:xfrm>
            <a:off x="0" y="692150"/>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613380" name="Rectangle 4">
            <a:extLst>
              <a:ext uri="{FF2B5EF4-FFF2-40B4-BE49-F238E27FC236}">
                <a16:creationId xmlns:a16="http://schemas.microsoft.com/office/drawing/2014/main" id="{2F17139D-064B-4A4A-96A4-6E646348BB50}"/>
              </a:ext>
            </a:extLst>
          </p:cNvPr>
          <p:cNvSpPr>
            <a:spLocks noChangeArrowheads="1"/>
          </p:cNvSpPr>
          <p:nvPr/>
        </p:nvSpPr>
        <p:spPr bwMode="auto">
          <a:xfrm>
            <a:off x="571500" y="1108075"/>
            <a:ext cx="800100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chemeClr val="folHlink"/>
              </a:buClr>
              <a:buFont typeface="Wingdings" panose="05000000000000000000" pitchFamily="2" charset="2"/>
              <a:buChar char="l"/>
            </a:pPr>
            <a:r>
              <a:rPr lang="de-DE" altLang="de-DE" sz="2000" dirty="0"/>
              <a:t>  Die Natur hat einen Selbstschutz gegen "Freie Radikale" </a:t>
            </a:r>
            <a:br>
              <a:rPr lang="de-DE" altLang="de-DE" sz="2000" dirty="0"/>
            </a:br>
            <a:r>
              <a:rPr lang="de-DE" altLang="de-DE" sz="2000" dirty="0"/>
              <a:t>     entwickelt - so genannte Antioxidantien. Dazu gehören bestimmte</a:t>
            </a:r>
            <a:r>
              <a:rPr lang="de-DE" altLang="de-DE" sz="2000" dirty="0">
                <a:solidFill>
                  <a:schemeClr val="folHlink"/>
                </a:solidFill>
              </a:rPr>
              <a:t>  </a:t>
            </a:r>
            <a:br>
              <a:rPr lang="de-DE" altLang="de-DE" sz="2000" dirty="0">
                <a:solidFill>
                  <a:schemeClr val="folHlink"/>
                </a:solidFill>
              </a:rPr>
            </a:br>
            <a:r>
              <a:rPr lang="de-DE" altLang="de-DE" sz="2000" dirty="0">
                <a:solidFill>
                  <a:schemeClr val="folHlink"/>
                </a:solidFill>
              </a:rPr>
              <a:t>     Vitamine, Mineralien, Enzyme und sekundäre Pflanzenstoffe, </a:t>
            </a:r>
            <a:r>
              <a:rPr lang="de-DE" altLang="de-DE" sz="2000" dirty="0"/>
              <a:t>die </a:t>
            </a:r>
            <a:br>
              <a:rPr lang="de-DE" altLang="de-DE" sz="2000" dirty="0"/>
            </a:br>
            <a:r>
              <a:rPr lang="de-DE" altLang="de-DE" sz="2000" dirty="0"/>
              <a:t>     über die Nahrung aufgenommen werden </a:t>
            </a:r>
          </a:p>
          <a:p>
            <a:pPr algn="l">
              <a:buClr>
                <a:schemeClr val="folHlink"/>
              </a:buClr>
              <a:buFont typeface="Wingdings" panose="05000000000000000000" pitchFamily="2" charset="2"/>
              <a:buChar char="l"/>
            </a:pPr>
            <a:r>
              <a:rPr lang="de-DE" altLang="de-DE" sz="2000" dirty="0"/>
              <a:t>  Sie reagieren besonders schnell mit den aggressiven </a:t>
            </a:r>
            <a:br>
              <a:rPr lang="de-DE" altLang="de-DE" sz="2000" dirty="0"/>
            </a:br>
            <a:r>
              <a:rPr lang="de-DE" altLang="de-DE" sz="2000" dirty="0"/>
              <a:t>     Sauerstoffverbindungen und machen sie unschädlich</a:t>
            </a:r>
            <a:br>
              <a:rPr lang="de-DE" altLang="de-DE" sz="2000" dirty="0"/>
            </a:br>
            <a:r>
              <a:rPr lang="de-DE" altLang="de-DE" sz="2000" dirty="0"/>
              <a:t> </a:t>
            </a:r>
          </a:p>
          <a:p>
            <a:pPr algn="l">
              <a:buClr>
                <a:schemeClr val="folHlink"/>
              </a:buClr>
              <a:buFont typeface="Wingdings" panose="05000000000000000000" pitchFamily="2" charset="2"/>
              <a:buChar char="l"/>
            </a:pPr>
            <a:r>
              <a:rPr lang="de-DE" altLang="de-DE" sz="2000" dirty="0"/>
              <a:t>  Allerdings kann selbst eine ausgewogene und gesunde Ernährung </a:t>
            </a:r>
            <a:br>
              <a:rPr lang="de-DE" altLang="de-DE" sz="2000" dirty="0"/>
            </a:br>
            <a:r>
              <a:rPr lang="de-DE" altLang="de-DE" sz="2000" dirty="0"/>
              <a:t>     nicht sicher vor "Oxidativem Stress" schützen </a:t>
            </a:r>
          </a:p>
          <a:p>
            <a:pPr algn="l">
              <a:buClr>
                <a:schemeClr val="folHlink"/>
              </a:buClr>
              <a:buFont typeface="Wingdings" panose="05000000000000000000" pitchFamily="2" charset="2"/>
              <a:buChar char="l"/>
            </a:pPr>
            <a:r>
              <a:rPr lang="de-DE" altLang="de-DE" sz="2000" dirty="0">
                <a:solidFill>
                  <a:schemeClr val="folHlink"/>
                </a:solidFill>
              </a:rPr>
              <a:t>  Hohe Belastungen - individuell, gesellschaftlich oder durch die </a:t>
            </a:r>
            <a:br>
              <a:rPr lang="de-DE" altLang="de-DE" sz="2000" dirty="0">
                <a:solidFill>
                  <a:schemeClr val="folHlink"/>
                </a:solidFill>
              </a:rPr>
            </a:br>
            <a:r>
              <a:rPr lang="de-DE" altLang="de-DE" sz="2000" dirty="0">
                <a:solidFill>
                  <a:schemeClr val="folHlink"/>
                </a:solidFill>
              </a:rPr>
              <a:t>     Umwelt bedingt - haben unseren Bedarf an Antioxidantien </a:t>
            </a:r>
            <a:br>
              <a:rPr lang="de-DE" altLang="de-DE" sz="2000" dirty="0">
                <a:solidFill>
                  <a:schemeClr val="folHlink"/>
                </a:solidFill>
              </a:rPr>
            </a:br>
            <a:r>
              <a:rPr lang="de-DE" altLang="de-DE" sz="2000" dirty="0">
                <a:solidFill>
                  <a:schemeClr val="folHlink"/>
                </a:solidFill>
              </a:rPr>
              <a:t>     zusätzlich gesteigert, so dass er sich über die Ernährung nicht </a:t>
            </a:r>
            <a:br>
              <a:rPr lang="de-DE" altLang="de-DE" sz="2000" dirty="0">
                <a:solidFill>
                  <a:schemeClr val="folHlink"/>
                </a:solidFill>
              </a:rPr>
            </a:br>
            <a:r>
              <a:rPr lang="de-DE" altLang="de-DE" sz="2000" dirty="0">
                <a:solidFill>
                  <a:schemeClr val="folHlink"/>
                </a:solidFill>
              </a:rPr>
              <a:t>     immer decken lässt</a:t>
            </a:r>
            <a:r>
              <a:rPr lang="de-DE" altLang="de-DE" sz="2000" dirty="0"/>
              <a:t> </a:t>
            </a:r>
          </a:p>
          <a:p>
            <a:pPr algn="l">
              <a:buClr>
                <a:schemeClr val="folHlink"/>
              </a:buClr>
              <a:buFont typeface="Wingdings" panose="05000000000000000000" pitchFamily="2" charset="2"/>
              <a:buChar char="l"/>
            </a:pPr>
            <a:r>
              <a:rPr lang="de-DE" altLang="de-DE" sz="2000" dirty="0"/>
              <a:t>  Eine antioxidative Therapie kann dann erforderlich sein</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Das Ausmass des „Oxidativen Stress“ lässt sich +/- labormässig </a:t>
            </a:r>
            <a:br>
              <a:rPr lang="de-DE" altLang="de-DE" sz="2000" dirty="0"/>
            </a:br>
            <a:r>
              <a:rPr lang="de-DE" altLang="de-DE" sz="2000" dirty="0"/>
              <a:t>     ermitteln</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8018" name="Rectangle 2">
            <a:extLst>
              <a:ext uri="{FF2B5EF4-FFF2-40B4-BE49-F238E27FC236}">
                <a16:creationId xmlns:a16="http://schemas.microsoft.com/office/drawing/2014/main" id="{12DB28E7-C259-4609-9EA9-FB866A61BB63}"/>
              </a:ext>
            </a:extLst>
          </p:cNvPr>
          <p:cNvSpPr>
            <a:spLocks noGrp="1" noChangeArrowheads="1"/>
          </p:cNvSpPr>
          <p:nvPr>
            <p:ph type="title" idx="4294967295"/>
          </p:nvPr>
        </p:nvSpPr>
        <p:spPr>
          <a:xfrm>
            <a:off x="0" y="31750"/>
            <a:ext cx="9144000" cy="684213"/>
          </a:xfrm>
        </p:spPr>
        <p:txBody>
          <a:bodyPr/>
          <a:lstStyle/>
          <a:p>
            <a:r>
              <a:rPr lang="de-CH" altLang="de-DE" sz="3600" dirty="0">
                <a:solidFill>
                  <a:schemeClr val="folHlink"/>
                </a:solidFill>
              </a:rPr>
              <a:t>Antioxidantien – Vorkommen</a:t>
            </a:r>
          </a:p>
        </p:txBody>
      </p:sp>
      <p:sp>
        <p:nvSpPr>
          <p:cNvPr id="598019" name="Line 3">
            <a:extLst>
              <a:ext uri="{FF2B5EF4-FFF2-40B4-BE49-F238E27FC236}">
                <a16:creationId xmlns:a16="http://schemas.microsoft.com/office/drawing/2014/main" id="{8D0366F9-A25F-40C9-AEF8-85D002A1AB39}"/>
              </a:ext>
            </a:extLst>
          </p:cNvPr>
          <p:cNvSpPr>
            <a:spLocks noChangeShapeType="1"/>
          </p:cNvSpPr>
          <p:nvPr/>
        </p:nvSpPr>
        <p:spPr bwMode="auto">
          <a:xfrm>
            <a:off x="0" y="692150"/>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98021" name="Rectangle 5">
            <a:extLst>
              <a:ext uri="{FF2B5EF4-FFF2-40B4-BE49-F238E27FC236}">
                <a16:creationId xmlns:a16="http://schemas.microsoft.com/office/drawing/2014/main" id="{86FB7305-2C13-47AC-BAB5-0DDEB72B8DF0}"/>
              </a:ext>
            </a:extLst>
          </p:cNvPr>
          <p:cNvSpPr>
            <a:spLocks noChangeArrowheads="1"/>
          </p:cNvSpPr>
          <p:nvPr/>
        </p:nvSpPr>
        <p:spPr bwMode="auto">
          <a:xfrm>
            <a:off x="2697163" y="2271713"/>
            <a:ext cx="3751262" cy="0"/>
          </a:xfrm>
          <a:prstGeom prst="rect">
            <a:avLst/>
          </a:prstGeom>
          <a:solidFill>
            <a:srgbClr val="FFEB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CH" dirty="0"/>
          </a:p>
        </p:txBody>
      </p:sp>
      <p:graphicFrame>
        <p:nvGraphicFramePr>
          <p:cNvPr id="598068" name="Group 52">
            <a:extLst>
              <a:ext uri="{FF2B5EF4-FFF2-40B4-BE49-F238E27FC236}">
                <a16:creationId xmlns:a16="http://schemas.microsoft.com/office/drawing/2014/main" id="{B4CA12EC-26AE-4FAA-B5F5-9F8F6E15254D}"/>
              </a:ext>
            </a:extLst>
          </p:cNvPr>
          <p:cNvGraphicFramePr>
            <a:graphicFrameLocks noGrp="1"/>
          </p:cNvGraphicFramePr>
          <p:nvPr/>
        </p:nvGraphicFramePr>
        <p:xfrm>
          <a:off x="827088" y="1341438"/>
          <a:ext cx="7345362" cy="5090160"/>
        </p:xfrm>
        <a:graphic>
          <a:graphicData uri="http://schemas.openxmlformats.org/drawingml/2006/table">
            <a:tbl>
              <a:tblPr/>
              <a:tblGrid>
                <a:gridCol w="3673475">
                  <a:extLst>
                    <a:ext uri="{9D8B030D-6E8A-4147-A177-3AD203B41FA5}">
                      <a16:colId xmlns:a16="http://schemas.microsoft.com/office/drawing/2014/main" val="3030152969"/>
                    </a:ext>
                  </a:extLst>
                </a:gridCol>
                <a:gridCol w="3671887">
                  <a:extLst>
                    <a:ext uri="{9D8B030D-6E8A-4147-A177-3AD203B41FA5}">
                      <a16:colId xmlns:a16="http://schemas.microsoft.com/office/drawing/2014/main" val="2668941296"/>
                    </a:ext>
                  </a:extLst>
                </a:gridCol>
              </a:tblGrid>
              <a:tr h="244475">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1" i="0" u="none" strike="noStrike" cap="none" normalizeH="0" baseline="0" dirty="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Antioxidative Substanz</a:t>
                      </a:r>
                      <a:endParaRPr kumimoji="0" lang="en-US" altLang="de-DE"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cap="flat">
                      <a:noFill/>
                    </a:lnL>
                    <a:lnR>
                      <a:noFill/>
                    </a:lnR>
                    <a:lnT cap="flat">
                      <a:noFill/>
                    </a:lnT>
                    <a:lnB>
                      <a:noFill/>
                    </a:lnB>
                    <a:lnTlToBr>
                      <a:noFill/>
                    </a:lnTlToBr>
                    <a:lnBlToTr>
                      <a:noFill/>
                    </a:lnBlToTr>
                    <a:solidFill>
                      <a:srgbClr val="006699"/>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1" i="0" u="none" strike="noStrike" cap="none" normalizeH="0" baseline="0" dirty="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Vorkommen in Lebensmitteln</a:t>
                      </a:r>
                      <a:endParaRPr kumimoji="0" lang="en-US" altLang="de-DE"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a:noFill/>
                    </a:lnL>
                    <a:lnR cap="flat">
                      <a:noFill/>
                    </a:lnR>
                    <a:lnT cap="flat">
                      <a:noFill/>
                    </a:lnT>
                    <a:lnB>
                      <a:noFill/>
                    </a:lnB>
                    <a:lnTlToBr>
                      <a:noFill/>
                    </a:lnTlToBr>
                    <a:lnBlToTr>
                      <a:noFill/>
                    </a:lnBlToTr>
                    <a:solidFill>
                      <a:srgbClr val="006699"/>
                    </a:solidFill>
                  </a:tcPr>
                </a:tc>
                <a:extLst>
                  <a:ext uri="{0D108BD9-81ED-4DB2-BD59-A6C34878D82A}">
                    <a16:rowId xmlns:a16="http://schemas.microsoft.com/office/drawing/2014/main" val="2438385205"/>
                  </a:ext>
                </a:extLst>
              </a:tr>
              <a:tr h="244475">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Vitamin 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de-DE"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cap="flat">
                      <a:noFill/>
                    </a:lnL>
                    <a:lnR>
                      <a:noFill/>
                    </a:lnR>
                    <a:lnT>
                      <a:noFill/>
                    </a:lnT>
                    <a:lnB>
                      <a:noFill/>
                    </a:lnB>
                    <a:lnTlToBr>
                      <a:noFill/>
                    </a:lnTlToBr>
                    <a:lnBlToTr>
                      <a:noFill/>
                    </a:lnBlToTr>
                    <a:solidFill>
                      <a:srgbClr val="FFFFE0"/>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Pflanzenöl, Nüsse, Samen</a:t>
                      </a:r>
                    </a:p>
                  </a:txBody>
                  <a:tcPr horzOverflow="overflow">
                    <a:lnL>
                      <a:noFill/>
                    </a:lnL>
                    <a:lnR cap="flat">
                      <a:noFill/>
                    </a:lnR>
                    <a:lnT>
                      <a:noFill/>
                    </a:lnT>
                    <a:lnB>
                      <a:noFill/>
                    </a:lnB>
                    <a:lnTlToBr>
                      <a:noFill/>
                    </a:lnTlToBr>
                    <a:lnBlToTr>
                      <a:noFill/>
                    </a:lnBlToTr>
                    <a:solidFill>
                      <a:srgbClr val="FFFFE0"/>
                    </a:solidFill>
                  </a:tcPr>
                </a:tc>
                <a:extLst>
                  <a:ext uri="{0D108BD9-81ED-4DB2-BD59-A6C34878D82A}">
                    <a16:rowId xmlns:a16="http://schemas.microsoft.com/office/drawing/2014/main" val="2373467611"/>
                  </a:ext>
                </a:extLst>
              </a:tr>
              <a:tr h="244475">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Vitamin 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de-DE"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cap="flat">
                      <a:noFill/>
                    </a:lnL>
                    <a:lnR>
                      <a:noFill/>
                    </a:lnR>
                    <a:lnT>
                      <a:noFill/>
                    </a:lnT>
                    <a:lnB>
                      <a:noFill/>
                    </a:lnB>
                    <a:lnTlToBr>
                      <a:noFill/>
                    </a:lnTlToBr>
                    <a:lnBlToTr>
                      <a:noFill/>
                    </a:lnBlToTr>
                    <a:solidFill>
                      <a:srgbClr val="FFFFE0"/>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Zitrusfrüchte, Paprika u.a.</a:t>
                      </a:r>
                    </a:p>
                  </a:txBody>
                  <a:tcPr horzOverflow="overflow">
                    <a:lnL>
                      <a:noFill/>
                    </a:lnL>
                    <a:lnR cap="flat">
                      <a:noFill/>
                    </a:lnR>
                    <a:lnT>
                      <a:noFill/>
                    </a:lnT>
                    <a:lnB>
                      <a:noFill/>
                    </a:lnB>
                    <a:lnTlToBr>
                      <a:noFill/>
                    </a:lnTlToBr>
                    <a:lnBlToTr>
                      <a:noFill/>
                    </a:lnBlToTr>
                    <a:solidFill>
                      <a:srgbClr val="FFFFE0"/>
                    </a:solidFill>
                  </a:tcPr>
                </a:tc>
                <a:extLst>
                  <a:ext uri="{0D108BD9-81ED-4DB2-BD59-A6C34878D82A}">
                    <a16:rowId xmlns:a16="http://schemas.microsoft.com/office/drawing/2014/main" val="3447729956"/>
                  </a:ext>
                </a:extLst>
              </a:tr>
              <a:tr h="244475">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Beta-Carotin</a:t>
                      </a:r>
                    </a:p>
                  </a:txBody>
                  <a:tcPr horzOverflow="overflow">
                    <a:lnL cap="flat">
                      <a:noFill/>
                    </a:lnL>
                    <a:lnR>
                      <a:noFill/>
                    </a:lnR>
                    <a:lnT>
                      <a:noFill/>
                    </a:lnT>
                    <a:lnB>
                      <a:noFill/>
                    </a:lnB>
                    <a:lnTlToBr>
                      <a:noFill/>
                    </a:lnTlToBr>
                    <a:lnBlToTr>
                      <a:noFill/>
                    </a:lnBlToTr>
                    <a:solidFill>
                      <a:srgbClr val="FFFFE0"/>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Karotten, Paprika, Brokkoli, Grünkohl u.a.</a:t>
                      </a:r>
                    </a:p>
                  </a:txBody>
                  <a:tcPr horzOverflow="overflow">
                    <a:lnL>
                      <a:noFill/>
                    </a:lnL>
                    <a:lnR cap="flat">
                      <a:noFill/>
                    </a:lnR>
                    <a:lnT>
                      <a:noFill/>
                    </a:lnT>
                    <a:lnB>
                      <a:noFill/>
                    </a:lnB>
                    <a:lnTlToBr>
                      <a:noFill/>
                    </a:lnTlToBr>
                    <a:lnBlToTr>
                      <a:noFill/>
                    </a:lnBlToTr>
                    <a:solidFill>
                      <a:srgbClr val="FFFFE0"/>
                    </a:solidFill>
                  </a:tcPr>
                </a:tc>
                <a:extLst>
                  <a:ext uri="{0D108BD9-81ED-4DB2-BD59-A6C34878D82A}">
                    <a16:rowId xmlns:a16="http://schemas.microsoft.com/office/drawing/2014/main" val="812746261"/>
                  </a:ext>
                </a:extLst>
              </a:tr>
              <a:tr h="244475">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Selen bzw. selenabhängige Enzyme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de-DE"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cap="flat">
                      <a:noFill/>
                    </a:lnL>
                    <a:lnR>
                      <a:noFill/>
                    </a:lnR>
                    <a:lnT>
                      <a:noFill/>
                    </a:lnT>
                    <a:lnB>
                      <a:noFill/>
                    </a:lnB>
                    <a:lnTlToBr>
                      <a:noFill/>
                    </a:lnTlToBr>
                    <a:lnBlToTr>
                      <a:noFill/>
                    </a:lnBlToTr>
                    <a:solidFill>
                      <a:srgbClr val="FFFFE0"/>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Schweinefleisch, Vollkorngetreide</a:t>
                      </a:r>
                    </a:p>
                  </a:txBody>
                  <a:tcPr horzOverflow="overflow">
                    <a:lnL>
                      <a:noFill/>
                    </a:lnL>
                    <a:lnR cap="flat">
                      <a:noFill/>
                    </a:lnR>
                    <a:lnT>
                      <a:noFill/>
                    </a:lnT>
                    <a:lnB>
                      <a:noFill/>
                    </a:lnB>
                    <a:lnTlToBr>
                      <a:noFill/>
                    </a:lnTlToBr>
                    <a:lnBlToTr>
                      <a:noFill/>
                    </a:lnBlToTr>
                    <a:solidFill>
                      <a:srgbClr val="FFFFE0"/>
                    </a:solidFill>
                  </a:tcPr>
                </a:tc>
                <a:extLst>
                  <a:ext uri="{0D108BD9-81ED-4DB2-BD59-A6C34878D82A}">
                    <a16:rowId xmlns:a16="http://schemas.microsoft.com/office/drawing/2014/main" val="4214980899"/>
                  </a:ext>
                </a:extLst>
              </a:tr>
              <a:tr h="244475">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Mangan, Kupfer, Zink bzw. davon abhängige Enzyme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de-DE"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cap="flat">
                      <a:noFill/>
                    </a:lnL>
                    <a:lnR>
                      <a:noFill/>
                    </a:lnR>
                    <a:lnT>
                      <a:noFill/>
                    </a:lnT>
                    <a:lnB>
                      <a:noFill/>
                    </a:lnB>
                    <a:lnTlToBr>
                      <a:noFill/>
                    </a:lnTlToBr>
                    <a:lnBlToTr>
                      <a:noFill/>
                    </a:lnBlToTr>
                    <a:solidFill>
                      <a:srgbClr val="FFFFE0"/>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Vollkorngetreideprodukte, Tee, grüne Gemüse, Fleisch (Zink)</a:t>
                      </a:r>
                    </a:p>
                  </a:txBody>
                  <a:tcPr horzOverflow="overflow">
                    <a:lnL>
                      <a:noFill/>
                    </a:lnL>
                    <a:lnR cap="flat">
                      <a:noFill/>
                    </a:lnR>
                    <a:lnT>
                      <a:noFill/>
                    </a:lnT>
                    <a:lnB>
                      <a:noFill/>
                    </a:lnB>
                    <a:lnTlToBr>
                      <a:noFill/>
                    </a:lnTlToBr>
                    <a:lnBlToTr>
                      <a:noFill/>
                    </a:lnBlToTr>
                    <a:solidFill>
                      <a:srgbClr val="FFFFE0"/>
                    </a:solidFill>
                  </a:tcPr>
                </a:tc>
                <a:extLst>
                  <a:ext uri="{0D108BD9-81ED-4DB2-BD59-A6C34878D82A}">
                    <a16:rowId xmlns:a16="http://schemas.microsoft.com/office/drawing/2014/main" val="1572426849"/>
                  </a:ext>
                </a:extLst>
              </a:tr>
              <a:tr h="244475">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Sekundäre Pflanzenstoffe (Polyphenole, Carotinoide)</a:t>
                      </a:r>
                    </a:p>
                  </a:txBody>
                  <a:tcPr horzOverflow="overflow">
                    <a:lnL cap="flat">
                      <a:noFill/>
                    </a:lnL>
                    <a:lnR>
                      <a:noFill/>
                    </a:lnR>
                    <a:lnT>
                      <a:noFill/>
                    </a:lnT>
                    <a:lnB cap="flat">
                      <a:noFill/>
                    </a:lnB>
                    <a:lnTlToBr>
                      <a:noFill/>
                    </a:lnTlToBr>
                    <a:lnBlToTr>
                      <a:noFill/>
                    </a:lnBlToTr>
                    <a:solidFill>
                      <a:srgbClr val="FFFFE0"/>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Tomaten, Tee, Rotwein, alle Gemüse.</a:t>
                      </a:r>
                    </a:p>
                  </a:txBody>
                  <a:tcPr horzOverflow="overflow">
                    <a:lnL>
                      <a:noFill/>
                    </a:lnL>
                    <a:lnR cap="flat">
                      <a:noFill/>
                    </a:lnR>
                    <a:lnT>
                      <a:noFill/>
                    </a:lnT>
                    <a:lnB cap="flat">
                      <a:noFill/>
                    </a:lnB>
                    <a:lnTlToBr>
                      <a:noFill/>
                    </a:lnTlToBr>
                    <a:lnBlToTr>
                      <a:noFill/>
                    </a:lnBlToTr>
                    <a:solidFill>
                      <a:srgbClr val="FFFFE0"/>
                    </a:solidFill>
                  </a:tcPr>
                </a:tc>
                <a:extLst>
                  <a:ext uri="{0D108BD9-81ED-4DB2-BD59-A6C34878D82A}">
                    <a16:rowId xmlns:a16="http://schemas.microsoft.com/office/drawing/2014/main" val="3153556809"/>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8498" name="Rectangle 2">
            <a:extLst>
              <a:ext uri="{FF2B5EF4-FFF2-40B4-BE49-F238E27FC236}">
                <a16:creationId xmlns:a16="http://schemas.microsoft.com/office/drawing/2014/main" id="{4BAB2332-87B5-412B-B403-0CB869DCF519}"/>
              </a:ext>
            </a:extLst>
          </p:cNvPr>
          <p:cNvSpPr>
            <a:spLocks noGrp="1" noChangeArrowheads="1"/>
          </p:cNvSpPr>
          <p:nvPr>
            <p:ph type="title" idx="4294967295"/>
          </p:nvPr>
        </p:nvSpPr>
        <p:spPr>
          <a:xfrm>
            <a:off x="685800" y="44450"/>
            <a:ext cx="7772400" cy="684213"/>
          </a:xfrm>
        </p:spPr>
        <p:txBody>
          <a:bodyPr/>
          <a:lstStyle/>
          <a:p>
            <a:r>
              <a:rPr lang="de-CH" altLang="de-DE" sz="3600" dirty="0">
                <a:solidFill>
                  <a:schemeClr val="folHlink"/>
                </a:solidFill>
              </a:rPr>
              <a:t>1000g Sauerstoff täglich</a:t>
            </a:r>
          </a:p>
        </p:txBody>
      </p:sp>
      <p:sp>
        <p:nvSpPr>
          <p:cNvPr id="618499" name="Line 3">
            <a:extLst>
              <a:ext uri="{FF2B5EF4-FFF2-40B4-BE49-F238E27FC236}">
                <a16:creationId xmlns:a16="http://schemas.microsoft.com/office/drawing/2014/main" id="{3E763698-F60C-422A-BA8B-DD9A0AE3BECE}"/>
              </a:ext>
            </a:extLst>
          </p:cNvPr>
          <p:cNvSpPr>
            <a:spLocks noChangeShapeType="1"/>
          </p:cNvSpPr>
          <p:nvPr/>
        </p:nvSpPr>
        <p:spPr bwMode="auto">
          <a:xfrm>
            <a:off x="0"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618500" name="Rectangle 4">
            <a:extLst>
              <a:ext uri="{FF2B5EF4-FFF2-40B4-BE49-F238E27FC236}">
                <a16:creationId xmlns:a16="http://schemas.microsoft.com/office/drawing/2014/main" id="{2388DAEC-7053-4428-A36F-F91A63447140}"/>
              </a:ext>
            </a:extLst>
          </p:cNvPr>
          <p:cNvSpPr>
            <a:spLocks noChangeArrowheads="1"/>
          </p:cNvSpPr>
          <p:nvPr/>
        </p:nvSpPr>
        <p:spPr bwMode="auto">
          <a:xfrm>
            <a:off x="571500" y="974725"/>
            <a:ext cx="80010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chemeClr val="folHlink"/>
              </a:buClr>
              <a:buFont typeface="Wingdings" panose="05000000000000000000" pitchFamily="2" charset="2"/>
              <a:buChar char="l"/>
            </a:pPr>
            <a:r>
              <a:rPr lang="de-DE" altLang="de-DE" sz="2000" dirty="0"/>
              <a:t>  Im Regenwald ist Sauerstoff ein „Abfallprodukt“ </a:t>
            </a:r>
          </a:p>
          <a:p>
            <a:pPr algn="l">
              <a:buClr>
                <a:schemeClr val="folHlink"/>
              </a:buClr>
              <a:buFont typeface="Wingdings" panose="05000000000000000000" pitchFamily="2" charset="2"/>
              <a:buChar char="l"/>
            </a:pPr>
            <a:endParaRPr lang="de-DE" altLang="de-DE" sz="2000" dirty="0"/>
          </a:p>
          <a:p>
            <a:pPr algn="l">
              <a:buClr>
                <a:schemeClr val="folHlink"/>
              </a:buClr>
              <a:buFont typeface="Wingdings" panose="05000000000000000000" pitchFamily="2" charset="2"/>
              <a:buChar char="l"/>
            </a:pPr>
            <a:r>
              <a:rPr lang="de-DE" altLang="de-DE" sz="2000" dirty="0"/>
              <a:t>  Menschen und Tiere leben von diesem „Abfallprodukt“ </a:t>
            </a:r>
          </a:p>
          <a:p>
            <a:pPr algn="l">
              <a:buClr>
                <a:schemeClr val="folHlink"/>
              </a:buClr>
              <a:buFont typeface="Wingdings" panose="05000000000000000000" pitchFamily="2" charset="2"/>
              <a:buChar char="l"/>
            </a:pPr>
            <a:endParaRPr lang="de-CH" altLang="de-DE" sz="2000" dirty="0"/>
          </a:p>
          <a:p>
            <a:pPr algn="l">
              <a:buClr>
                <a:schemeClr val="folHlink"/>
              </a:buClr>
              <a:buFont typeface="Wingdings" panose="05000000000000000000" pitchFamily="2" charset="2"/>
              <a:buChar char="l"/>
            </a:pPr>
            <a:r>
              <a:rPr lang="de-CH" altLang="de-DE" sz="2000" dirty="0"/>
              <a:t>  Ein Erwachsener benötigt täglich 1000g Sauerstoff</a:t>
            </a:r>
            <a:br>
              <a:rPr lang="de-CH" altLang="de-DE" sz="2000" dirty="0"/>
            </a:br>
            <a:endParaRPr lang="de-CH" altLang="de-DE" sz="2000" dirty="0"/>
          </a:p>
          <a:p>
            <a:pPr algn="l">
              <a:buClr>
                <a:schemeClr val="folHlink"/>
              </a:buClr>
              <a:buFont typeface="Wingdings" panose="05000000000000000000" pitchFamily="2" charset="2"/>
              <a:buChar char="l"/>
            </a:pPr>
            <a:r>
              <a:rPr lang="de-CH" altLang="de-DE" sz="2000" dirty="0"/>
              <a:t>  95-97% werden in der Atmungskette zu Wasser reduziert</a:t>
            </a:r>
            <a:br>
              <a:rPr lang="de-CH" altLang="de-DE" sz="2000" dirty="0"/>
            </a:br>
            <a:endParaRPr lang="de-CH" altLang="de-DE" sz="2000" dirty="0"/>
          </a:p>
          <a:p>
            <a:pPr algn="l">
              <a:buClr>
                <a:schemeClr val="folHlink"/>
              </a:buClr>
              <a:buFont typeface="Wingdings" panose="05000000000000000000" pitchFamily="2" charset="2"/>
              <a:buChar char="l"/>
            </a:pPr>
            <a:r>
              <a:rPr lang="de-CH" altLang="de-DE" sz="2000" dirty="0"/>
              <a:t>  3-5% (30-50g) werden zu giftigen Sauerstoff-Abfallprodukten:</a:t>
            </a:r>
            <a:br>
              <a:rPr lang="de-CH" altLang="de-DE" sz="2000" dirty="0"/>
            </a:br>
            <a:br>
              <a:rPr lang="de-CH" altLang="de-DE" sz="2000" dirty="0"/>
            </a:br>
            <a:r>
              <a:rPr lang="de-CH" altLang="de-DE" sz="2000" dirty="0"/>
              <a:t>   	Sauerstoffradikale</a:t>
            </a:r>
            <a:br>
              <a:rPr lang="de-CH" altLang="de-DE" sz="2000" dirty="0"/>
            </a:br>
            <a:r>
              <a:rPr lang="de-CH" altLang="de-DE" sz="2000" dirty="0"/>
              <a:t>   	Hydroxylradikale</a:t>
            </a:r>
            <a:br>
              <a:rPr lang="de-CH" altLang="de-DE" sz="2000" dirty="0"/>
            </a:br>
            <a:r>
              <a:rPr lang="de-CH" altLang="de-DE" sz="2000" dirty="0"/>
              <a:t>             	andere zellgiftige Verbindungen</a:t>
            </a:r>
            <a:br>
              <a:rPr lang="de-CH" altLang="de-DE" sz="2000" dirty="0"/>
            </a:br>
            <a:endParaRPr lang="de-CH" altLang="de-DE" sz="2000" dirty="0"/>
          </a:p>
          <a:p>
            <a:pPr algn="l">
              <a:buClr>
                <a:schemeClr val="folHlink"/>
              </a:buClr>
              <a:buFont typeface="Wingdings" panose="05000000000000000000" pitchFamily="2" charset="2"/>
              <a:buChar char="l"/>
            </a:pPr>
            <a:r>
              <a:rPr lang="de-CH" altLang="de-DE" sz="2000" dirty="0"/>
              <a:t>  Summe der Sauerstoff-Abfallprodukte = Oxidativer Stress</a:t>
            </a:r>
            <a:br>
              <a:rPr lang="de-CH" altLang="de-DE" sz="2000" dirty="0"/>
            </a:br>
            <a:endParaRPr lang="de-CH" altLang="de-DE" sz="2000" dirty="0"/>
          </a:p>
          <a:p>
            <a:pPr algn="l">
              <a:buClr>
                <a:schemeClr val="folHlink"/>
              </a:buClr>
              <a:buFont typeface="Wingdings" panose="05000000000000000000" pitchFamily="2" charset="2"/>
              <a:buChar char="l"/>
            </a:pPr>
            <a:r>
              <a:rPr lang="de-CH" altLang="de-DE" sz="2000" dirty="0"/>
              <a:t>  Oxidativer Stress schädigt Proteine, Nukleinsäuren und </a:t>
            </a:r>
            <a:br>
              <a:rPr lang="de-CH" altLang="de-DE" sz="2000" dirty="0"/>
            </a:br>
            <a:r>
              <a:rPr lang="de-CH" altLang="de-DE" sz="2000" dirty="0"/>
              <a:t>     Membranlipide</a:t>
            </a:r>
            <a:endParaRPr lang="de-DE" altLang="de-DE" sz="20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0850" name="Rectangle 2">
            <a:extLst>
              <a:ext uri="{FF2B5EF4-FFF2-40B4-BE49-F238E27FC236}">
                <a16:creationId xmlns:a16="http://schemas.microsoft.com/office/drawing/2014/main" id="{9C20E2F9-10CD-45DA-AC85-DADE68E4FA0F}"/>
              </a:ext>
            </a:extLst>
          </p:cNvPr>
          <p:cNvSpPr>
            <a:spLocks noGrp="1" noChangeArrowheads="1"/>
          </p:cNvSpPr>
          <p:nvPr>
            <p:ph type="title" idx="4294967295"/>
          </p:nvPr>
        </p:nvSpPr>
        <p:spPr>
          <a:xfrm>
            <a:off x="0" y="31750"/>
            <a:ext cx="9144000" cy="684213"/>
          </a:xfrm>
        </p:spPr>
        <p:txBody>
          <a:bodyPr/>
          <a:lstStyle/>
          <a:p>
            <a:r>
              <a:rPr lang="de-CH" altLang="de-DE" sz="3600" dirty="0">
                <a:solidFill>
                  <a:srgbClr val="FFFF00"/>
                </a:solidFill>
              </a:rPr>
              <a:t>Die neue Ess-Klasse</a:t>
            </a:r>
          </a:p>
        </p:txBody>
      </p:sp>
      <p:sp>
        <p:nvSpPr>
          <p:cNvPr id="590851" name="Line 3">
            <a:extLst>
              <a:ext uri="{FF2B5EF4-FFF2-40B4-BE49-F238E27FC236}">
                <a16:creationId xmlns:a16="http://schemas.microsoft.com/office/drawing/2014/main" id="{B0CBA696-B23B-42F6-920D-415EFD8C064D}"/>
              </a:ext>
            </a:extLst>
          </p:cNvPr>
          <p:cNvSpPr>
            <a:spLocks noChangeShapeType="1"/>
          </p:cNvSpPr>
          <p:nvPr/>
        </p:nvSpPr>
        <p:spPr bwMode="auto">
          <a:xfrm>
            <a:off x="0" y="692150"/>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pic>
        <p:nvPicPr>
          <p:cNvPr id="590853" name="Picture 5">
            <a:extLst>
              <a:ext uri="{FF2B5EF4-FFF2-40B4-BE49-F238E27FC236}">
                <a16:creationId xmlns:a16="http://schemas.microsoft.com/office/drawing/2014/main" id="{793E787E-5668-49D5-9ED9-0A72E384A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387725"/>
            <a:ext cx="3606800" cy="20574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90854" name="Rectangle 6">
            <a:extLst>
              <a:ext uri="{FF2B5EF4-FFF2-40B4-BE49-F238E27FC236}">
                <a16:creationId xmlns:a16="http://schemas.microsoft.com/office/drawing/2014/main" id="{9E29043D-431D-4EF2-813A-172EE6998885}"/>
              </a:ext>
            </a:extLst>
          </p:cNvPr>
          <p:cNvSpPr>
            <a:spLocks noChangeArrowheads="1"/>
          </p:cNvSpPr>
          <p:nvPr/>
        </p:nvSpPr>
        <p:spPr bwMode="auto">
          <a:xfrm>
            <a:off x="342900" y="1196975"/>
            <a:ext cx="845820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lang="de-CH" altLang="de-DE" sz="2000" dirty="0">
                <a:effectLst>
                  <a:outerShdw blurRad="38100" dist="38100" dir="2700000" algn="tl">
                    <a:srgbClr val="000000"/>
                  </a:outerShdw>
                </a:effectLst>
                <a:latin typeface="Arial" panose="020B0604020202020204" pitchFamily="34" charset="0"/>
              </a:rPr>
              <a:t>Erdbeeren, Zwiebeln und Co. haben mehr zu bieten als nur Vitamine, nämlich auch sekundäre Pflanzenschutzstoffe, heilsame Substanzen, die uns vor Krankheiten schützen</a:t>
            </a:r>
          </a:p>
        </p:txBody>
      </p:sp>
      <p:pic>
        <p:nvPicPr>
          <p:cNvPr id="590855" name="Picture 7">
            <a:extLst>
              <a:ext uri="{FF2B5EF4-FFF2-40B4-BE49-F238E27FC236}">
                <a16:creationId xmlns:a16="http://schemas.microsoft.com/office/drawing/2014/main" id="{D07D46EA-9891-429A-AF94-540CC4BEC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2781300"/>
            <a:ext cx="3606800" cy="33909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F3CB9409-05F8-2AF7-78D7-89EA48171EA9}"/>
              </a:ext>
            </a:extLst>
          </p:cNvPr>
          <p:cNvSpPr txBox="1"/>
          <p:nvPr/>
        </p:nvSpPr>
        <p:spPr>
          <a:xfrm>
            <a:off x="827584" y="6258661"/>
            <a:ext cx="1152128" cy="216024"/>
          </a:xfrm>
          <a:prstGeom prst="rect">
            <a:avLst/>
          </a:prstGeom>
          <a:noFill/>
        </p:spPr>
        <p:txBody>
          <a:bodyPr wrap="square">
            <a:spAutoFit/>
          </a:bodyPr>
          <a:lstStyle/>
          <a:p>
            <a:r>
              <a:rPr lang="de-CH" sz="800" dirty="0">
                <a:latin typeface="Calibri" panose="020F0502020204030204" pitchFamily="34" charset="0"/>
                <a:ea typeface="Calibri" panose="020F0502020204030204" pitchFamily="34" charset="0"/>
                <a:cs typeface="Calibri" panose="020F0502020204030204" pitchFamily="34" charset="0"/>
              </a:rPr>
              <a:t>Bildquellen unbekannt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1874" name="Rectangle 2">
            <a:extLst>
              <a:ext uri="{FF2B5EF4-FFF2-40B4-BE49-F238E27FC236}">
                <a16:creationId xmlns:a16="http://schemas.microsoft.com/office/drawing/2014/main" id="{5FFB844F-6200-4BC3-AC44-E7A814FD181B}"/>
              </a:ext>
            </a:extLst>
          </p:cNvPr>
          <p:cNvSpPr>
            <a:spLocks noGrp="1" noChangeArrowheads="1"/>
          </p:cNvSpPr>
          <p:nvPr>
            <p:ph type="title" idx="4294967295"/>
          </p:nvPr>
        </p:nvSpPr>
        <p:spPr>
          <a:xfrm>
            <a:off x="0" y="31750"/>
            <a:ext cx="9144000" cy="684213"/>
          </a:xfrm>
        </p:spPr>
        <p:txBody>
          <a:bodyPr/>
          <a:lstStyle/>
          <a:p>
            <a:r>
              <a:rPr lang="de-CH" altLang="de-DE" sz="3600" dirty="0">
                <a:solidFill>
                  <a:schemeClr val="folHlink"/>
                </a:solidFill>
              </a:rPr>
              <a:t>Heidelbeeren</a:t>
            </a:r>
          </a:p>
        </p:txBody>
      </p:sp>
      <p:sp>
        <p:nvSpPr>
          <p:cNvPr id="591875" name="Line 3">
            <a:extLst>
              <a:ext uri="{FF2B5EF4-FFF2-40B4-BE49-F238E27FC236}">
                <a16:creationId xmlns:a16="http://schemas.microsoft.com/office/drawing/2014/main" id="{B5958B26-6725-47FC-BE8A-14EDF9A857DC}"/>
              </a:ext>
            </a:extLst>
          </p:cNvPr>
          <p:cNvSpPr>
            <a:spLocks noChangeShapeType="1"/>
          </p:cNvSpPr>
          <p:nvPr/>
        </p:nvSpPr>
        <p:spPr bwMode="auto">
          <a:xfrm>
            <a:off x="0" y="692150"/>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91879" name="Rectangle 7">
            <a:extLst>
              <a:ext uri="{FF2B5EF4-FFF2-40B4-BE49-F238E27FC236}">
                <a16:creationId xmlns:a16="http://schemas.microsoft.com/office/drawing/2014/main" id="{C47F800B-791C-4BEB-9F22-2E5FAC095F15}"/>
              </a:ext>
            </a:extLst>
          </p:cNvPr>
          <p:cNvSpPr>
            <a:spLocks noChangeArrowheads="1"/>
          </p:cNvSpPr>
          <p:nvPr/>
        </p:nvSpPr>
        <p:spPr bwMode="auto">
          <a:xfrm>
            <a:off x="1259632" y="1052736"/>
            <a:ext cx="7993063"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r>
              <a:rPr lang="de-CH" altLang="de-DE" sz="2000" dirty="0">
                <a:effectLst>
                  <a:outerShdw blurRad="38100" dist="38100" dir="2700000" algn="tl">
                    <a:srgbClr val="000000"/>
                  </a:outerShdw>
                </a:effectLst>
                <a:latin typeface="Arial" panose="020B0604020202020204" pitchFamily="34" charset="0"/>
              </a:rPr>
              <a:t>	Sie enthalten reichlich </a:t>
            </a:r>
            <a:r>
              <a:rPr lang="en-US" altLang="de-DE" sz="2000" dirty="0">
                <a:latin typeface="Arial" panose="020B0604020202020204" pitchFamily="34" charset="0"/>
              </a:rPr>
              <a:t>Anthocyane. </a:t>
            </a:r>
          </a:p>
          <a:p>
            <a:r>
              <a:rPr lang="de-CH" altLang="de-DE" sz="2000" dirty="0">
                <a:effectLst>
                  <a:outerShdw blurRad="38100" dist="38100" dir="2700000" algn="tl">
                    <a:srgbClr val="000000"/>
                  </a:outerShdw>
                </a:effectLst>
                <a:latin typeface="Arial" panose="020B0604020202020204" pitchFamily="34" charset="0"/>
              </a:rPr>
              <a:t>Das 	Das sind besonders wirksame Antioxidantien, die in den 		tiefroten und violetten Farbpigmenten enthalten sind 		(übrigens auch in blauen Trauben, Pflaumen und 		Kirschen).</a:t>
            </a:r>
          </a:p>
          <a:p>
            <a:endParaRPr lang="de-CH" altLang="de-DE" sz="2000" dirty="0">
              <a:effectLst>
                <a:outerShdw blurRad="38100" dist="38100" dir="2700000" algn="tl">
                  <a:srgbClr val="000000"/>
                </a:outerShdw>
              </a:effectLst>
              <a:latin typeface="Arial" panose="020B0604020202020204" pitchFamily="34" charset="0"/>
            </a:endParaRPr>
          </a:p>
          <a:p>
            <a:endParaRPr lang="de-CH" altLang="de-DE" sz="2000" dirty="0">
              <a:effectLst>
                <a:outerShdw blurRad="38100" dist="38100" dir="2700000" algn="tl">
                  <a:srgbClr val="000000"/>
                </a:outerShdw>
              </a:effectLst>
              <a:latin typeface="Arial" panose="020B0604020202020204" pitchFamily="34" charset="0"/>
            </a:endParaRPr>
          </a:p>
          <a:p>
            <a:pPr>
              <a:buClr>
                <a:schemeClr val="folHlink"/>
              </a:buClr>
              <a:buFont typeface="Wingdings" panose="05000000000000000000" pitchFamily="2" charset="2"/>
              <a:buChar char="l"/>
            </a:pPr>
            <a:r>
              <a:rPr lang="de-CH" altLang="de-DE" sz="2000" dirty="0">
                <a:effectLst>
                  <a:outerShdw blurRad="38100" dist="38100" dir="2700000" algn="tl">
                    <a:srgbClr val="000000"/>
                  </a:outerShdw>
                </a:effectLst>
                <a:latin typeface="Arial" panose="020B0604020202020204" pitchFamily="34" charset="0"/>
              </a:rPr>
              <a:t>  Anthozyanine schützen die Reaktionsfähigkeit der Neuronen auf </a:t>
            </a:r>
            <a:br>
              <a:rPr lang="de-CH" altLang="de-DE" sz="2000" dirty="0">
                <a:effectLst>
                  <a:outerShdw blurRad="38100" dist="38100" dir="2700000" algn="tl">
                    <a:srgbClr val="000000"/>
                  </a:outerShdw>
                </a:effectLst>
                <a:latin typeface="Arial" panose="020B0604020202020204" pitchFamily="34" charset="0"/>
              </a:rPr>
            </a:br>
            <a:r>
              <a:rPr lang="de-CH" altLang="de-DE" sz="2000" dirty="0">
                <a:effectLst>
                  <a:outerShdw blurRad="38100" dist="38100" dir="2700000" algn="tl">
                    <a:srgbClr val="000000"/>
                  </a:outerShdw>
                </a:effectLst>
                <a:latin typeface="Arial" panose="020B0604020202020204" pitchFamily="34" charset="0"/>
              </a:rPr>
              <a:t>     chemische Botenstoffe</a:t>
            </a:r>
          </a:p>
          <a:p>
            <a:pPr>
              <a:buClr>
                <a:schemeClr val="folHlink"/>
              </a:buClr>
              <a:buFont typeface="Wingdings" panose="05000000000000000000" pitchFamily="2" charset="2"/>
              <a:buChar char="l"/>
            </a:pPr>
            <a:r>
              <a:rPr lang="de-CH" altLang="de-DE" sz="2000" dirty="0">
                <a:effectLst>
                  <a:outerShdw blurRad="38100" dist="38100" dir="2700000" algn="tl">
                    <a:srgbClr val="000000"/>
                  </a:outerShdw>
                </a:effectLst>
                <a:latin typeface="Arial" panose="020B0604020202020204" pitchFamily="34" charset="0"/>
              </a:rPr>
              <a:t>  Kapillarschützende Wirkung</a:t>
            </a:r>
          </a:p>
          <a:p>
            <a:pPr>
              <a:buClr>
                <a:schemeClr val="folHlink"/>
              </a:buClr>
              <a:buFont typeface="Wingdings" panose="05000000000000000000" pitchFamily="2" charset="2"/>
              <a:buChar char="l"/>
            </a:pPr>
            <a:r>
              <a:rPr lang="de-CH" altLang="de-DE" sz="2000" dirty="0">
                <a:effectLst>
                  <a:outerShdw blurRad="38100" dist="38100" dir="2700000" algn="tl">
                    <a:srgbClr val="000000"/>
                  </a:outerShdw>
                </a:effectLst>
                <a:latin typeface="Arial" panose="020B0604020202020204" pitchFamily="34" charset="0"/>
              </a:rPr>
              <a:t>  Verbesserung des Dämmerungssehen </a:t>
            </a:r>
          </a:p>
          <a:p>
            <a:endParaRPr lang="de-CH" altLang="de-DE" sz="2000" dirty="0">
              <a:effectLst>
                <a:outerShdw blurRad="38100" dist="38100" dir="2700000" algn="tl">
                  <a:srgbClr val="000000"/>
                </a:outerShdw>
              </a:effectLst>
              <a:latin typeface="Arial" panose="020B0604020202020204" pitchFamily="34" charset="0"/>
            </a:endParaRPr>
          </a:p>
          <a:p>
            <a:r>
              <a:rPr lang="en-US" altLang="de-DE" sz="2000" dirty="0">
                <a:solidFill>
                  <a:schemeClr val="folHlink"/>
                </a:solidFill>
                <a:latin typeface="Arial" panose="020B0604020202020204" pitchFamily="34" charset="0"/>
              </a:rPr>
              <a:t>Weitere Inhaltsstoffe:</a:t>
            </a:r>
          </a:p>
          <a:p>
            <a:r>
              <a:rPr lang="en-US" altLang="de-DE" sz="2000" dirty="0">
                <a:latin typeface="Arial" panose="020B0604020202020204" pitchFamily="34" charset="0"/>
              </a:rPr>
              <a:t>Catechingerbstoffe, Pektine, </a:t>
            </a:r>
          </a:p>
          <a:p>
            <a:r>
              <a:rPr lang="en-US" altLang="de-DE" sz="2000" dirty="0">
                <a:latin typeface="Arial" panose="020B0604020202020204" pitchFamily="34" charset="0"/>
              </a:rPr>
              <a:t>Fruchtsäuren, Invertzucker, Flavonoide</a:t>
            </a:r>
            <a:endParaRPr lang="de-CH" altLang="de-DE" sz="2000" dirty="0">
              <a:effectLst>
                <a:outerShdw blurRad="38100" dist="38100" dir="2700000" algn="tl">
                  <a:srgbClr val="000000"/>
                </a:outerShdw>
              </a:effectLst>
              <a:latin typeface="Arial" panose="020B0604020202020204" pitchFamily="34" charset="0"/>
            </a:endParaRPr>
          </a:p>
          <a:p>
            <a:endParaRPr lang="de-CH" altLang="de-DE" sz="2000" dirty="0">
              <a:effectLst>
                <a:outerShdw blurRad="38100" dist="38100" dir="2700000" algn="tl">
                  <a:srgbClr val="000000"/>
                </a:outerShdw>
              </a:effectLst>
              <a:latin typeface="Arial" panose="020B0604020202020204" pitchFamily="34" charset="0"/>
            </a:endParaRPr>
          </a:p>
        </p:txBody>
      </p:sp>
      <p:pic>
        <p:nvPicPr>
          <p:cNvPr id="591881" name="Picture 9">
            <a:extLst>
              <a:ext uri="{FF2B5EF4-FFF2-40B4-BE49-F238E27FC236}">
                <a16:creationId xmlns:a16="http://schemas.microsoft.com/office/drawing/2014/main" id="{5031340E-6227-4FA0-B044-6F2CC6A17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268413"/>
            <a:ext cx="1584325" cy="201136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660A0D0F-DC1B-CA29-4BCE-BEE15AA78D69}"/>
              </a:ext>
            </a:extLst>
          </p:cNvPr>
          <p:cNvSpPr txBox="1"/>
          <p:nvPr/>
        </p:nvSpPr>
        <p:spPr>
          <a:xfrm>
            <a:off x="555625" y="3285497"/>
            <a:ext cx="1152128" cy="216024"/>
          </a:xfrm>
          <a:prstGeom prst="rect">
            <a:avLst/>
          </a:prstGeom>
          <a:noFill/>
        </p:spPr>
        <p:txBody>
          <a:bodyPr wrap="square">
            <a:spAutoFit/>
          </a:bodyPr>
          <a:lstStyle/>
          <a:p>
            <a:r>
              <a:rPr lang="de-CH" sz="800" dirty="0">
                <a:latin typeface="Calibri" panose="020F0502020204030204" pitchFamily="34" charset="0"/>
                <a:ea typeface="Calibri" panose="020F0502020204030204" pitchFamily="34" charset="0"/>
                <a:cs typeface="Calibri" panose="020F0502020204030204" pitchFamily="34" charset="0"/>
              </a:rPr>
              <a:t>Bildquelle unbekannt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026" name="Rectangle 2">
            <a:extLst>
              <a:ext uri="{FF2B5EF4-FFF2-40B4-BE49-F238E27FC236}">
                <a16:creationId xmlns:a16="http://schemas.microsoft.com/office/drawing/2014/main" id="{DE4AA153-D006-4199-8516-B147B8EC5F9D}"/>
              </a:ext>
            </a:extLst>
          </p:cNvPr>
          <p:cNvSpPr>
            <a:spLocks noGrp="1" noChangeArrowheads="1"/>
          </p:cNvSpPr>
          <p:nvPr>
            <p:ph type="title" idx="4294967295"/>
          </p:nvPr>
        </p:nvSpPr>
        <p:spPr>
          <a:xfrm>
            <a:off x="0" y="44450"/>
            <a:ext cx="9144000" cy="684213"/>
          </a:xfrm>
        </p:spPr>
        <p:txBody>
          <a:bodyPr/>
          <a:lstStyle/>
          <a:p>
            <a:r>
              <a:rPr lang="de-CH" altLang="de-DE" sz="3600" dirty="0">
                <a:solidFill>
                  <a:schemeClr val="folHlink"/>
                </a:solidFill>
              </a:rPr>
              <a:t>Antioxidantien – die Radikalkiller</a:t>
            </a:r>
          </a:p>
        </p:txBody>
      </p:sp>
      <p:sp>
        <p:nvSpPr>
          <p:cNvPr id="513027" name="Line 3">
            <a:extLst>
              <a:ext uri="{FF2B5EF4-FFF2-40B4-BE49-F238E27FC236}">
                <a16:creationId xmlns:a16="http://schemas.microsoft.com/office/drawing/2014/main" id="{11F2B58F-3CA5-45E8-A75E-F1AEA1F69886}"/>
              </a:ext>
            </a:extLst>
          </p:cNvPr>
          <p:cNvSpPr>
            <a:spLocks noChangeShapeType="1"/>
          </p:cNvSpPr>
          <p:nvPr/>
        </p:nvSpPr>
        <p:spPr bwMode="auto">
          <a:xfrm>
            <a:off x="0"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13029" name="Rectangle 5">
            <a:extLst>
              <a:ext uri="{FF2B5EF4-FFF2-40B4-BE49-F238E27FC236}">
                <a16:creationId xmlns:a16="http://schemas.microsoft.com/office/drawing/2014/main" id="{302873E7-7E12-4539-8204-1A3E1E0CE079}"/>
              </a:ext>
            </a:extLst>
          </p:cNvPr>
          <p:cNvSpPr>
            <a:spLocks noChangeArrowheads="1"/>
          </p:cNvSpPr>
          <p:nvPr/>
        </p:nvSpPr>
        <p:spPr bwMode="auto">
          <a:xfrm>
            <a:off x="6705600" y="1825625"/>
            <a:ext cx="1981200" cy="38100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e-DE" altLang="de-DE" sz="2000" b="1" dirty="0">
              <a:solidFill>
                <a:schemeClr val="folHlink"/>
              </a:solidFill>
              <a:cs typeface="Times New Roman" panose="02020603050405020304" pitchFamily="18" charset="0"/>
            </a:endParaRPr>
          </a:p>
          <a:p>
            <a:r>
              <a:rPr lang="de-DE" altLang="de-DE" sz="1400" b="1" dirty="0">
                <a:solidFill>
                  <a:schemeClr val="folHlink"/>
                </a:solidFill>
                <a:cs typeface="Times New Roman" panose="02020603050405020304" pitchFamily="18" charset="0"/>
              </a:rPr>
              <a:t>Das sind die wichtigsten Antioxidantien unter den Vitalstoffen:</a:t>
            </a:r>
          </a:p>
          <a:p>
            <a:pPr algn="l"/>
            <a:endParaRPr lang="de-DE" altLang="de-DE" sz="1400" b="1" dirty="0">
              <a:solidFill>
                <a:schemeClr val="folHlink"/>
              </a:solidFill>
              <a:cs typeface="Times New Roman" panose="02020603050405020304" pitchFamily="18" charset="0"/>
            </a:endParaRPr>
          </a:p>
          <a:p>
            <a:pPr algn="l"/>
            <a:endParaRPr lang="de-DE" altLang="de-DE" sz="1400" dirty="0">
              <a:solidFill>
                <a:schemeClr val="folHlink"/>
              </a:solidFill>
              <a:cs typeface="Times New Roman" panose="02020603050405020304" pitchFamily="18" charset="0"/>
            </a:endParaRPr>
          </a:p>
          <a:p>
            <a:r>
              <a:rPr lang="de-CH" altLang="de-DE" sz="1400" b="1" dirty="0"/>
              <a:t>Vitamin C</a:t>
            </a:r>
          </a:p>
          <a:p>
            <a:endParaRPr lang="de-CH" altLang="de-DE" sz="1400" b="1" dirty="0"/>
          </a:p>
          <a:p>
            <a:r>
              <a:rPr lang="de-CH" altLang="de-DE" sz="1400" b="1" dirty="0"/>
              <a:t>Selen</a:t>
            </a:r>
          </a:p>
          <a:p>
            <a:endParaRPr lang="de-CH" altLang="de-DE" sz="1400" b="1" dirty="0"/>
          </a:p>
          <a:p>
            <a:r>
              <a:rPr lang="de-CH" altLang="de-DE" sz="1400" b="1" dirty="0"/>
              <a:t>Beta-Karotin</a:t>
            </a:r>
          </a:p>
          <a:p>
            <a:endParaRPr lang="de-CH" altLang="de-DE" sz="1400" b="1" dirty="0"/>
          </a:p>
          <a:p>
            <a:r>
              <a:rPr lang="de-CH" altLang="de-DE" sz="1400" b="1" dirty="0"/>
              <a:t>Vitamin E</a:t>
            </a:r>
          </a:p>
          <a:p>
            <a:br>
              <a:rPr lang="de-CH" altLang="de-DE" sz="1400" dirty="0"/>
            </a:br>
            <a:br>
              <a:rPr lang="de-CH" altLang="de-DE" sz="1400" dirty="0"/>
            </a:br>
            <a:endParaRPr lang="de-CH" altLang="de-DE" sz="1400" dirty="0"/>
          </a:p>
        </p:txBody>
      </p:sp>
      <p:pic>
        <p:nvPicPr>
          <p:cNvPr id="513030" name="Picture 6">
            <a:extLst>
              <a:ext uri="{FF2B5EF4-FFF2-40B4-BE49-F238E27FC236}">
                <a16:creationId xmlns:a16="http://schemas.microsoft.com/office/drawing/2014/main" id="{60893A9B-C30E-4074-83B2-23BF022D2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65300"/>
            <a:ext cx="1057275" cy="15240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513031" name="Picture 7">
            <a:extLst>
              <a:ext uri="{FF2B5EF4-FFF2-40B4-BE49-F238E27FC236}">
                <a16:creationId xmlns:a16="http://schemas.microsoft.com/office/drawing/2014/main" id="{D0D6AA54-5477-45CF-A005-8629A4DA8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713" y="1765300"/>
            <a:ext cx="2209800" cy="14954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513032" name="Picture 8">
            <a:extLst>
              <a:ext uri="{FF2B5EF4-FFF2-40B4-BE49-F238E27FC236}">
                <a16:creationId xmlns:a16="http://schemas.microsoft.com/office/drawing/2014/main" id="{DA18AC5C-4825-4904-9184-1B6656FDE0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87825"/>
            <a:ext cx="915988" cy="15240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513033" name="Object 9">
            <a:extLst>
              <a:ext uri="{FF2B5EF4-FFF2-40B4-BE49-F238E27FC236}">
                <a16:creationId xmlns:a16="http://schemas.microsoft.com/office/drawing/2014/main" id="{B0F7E08D-0B18-40D1-AC2A-B07F8B5904FB}"/>
              </a:ext>
            </a:extLst>
          </p:cNvPr>
          <p:cNvGraphicFramePr>
            <a:graphicFrameLocks noChangeAspect="1"/>
          </p:cNvGraphicFramePr>
          <p:nvPr/>
        </p:nvGraphicFramePr>
        <p:xfrm>
          <a:off x="4562475" y="1765300"/>
          <a:ext cx="1752600" cy="1533525"/>
        </p:xfrm>
        <a:graphic>
          <a:graphicData uri="http://schemas.openxmlformats.org/presentationml/2006/ole">
            <mc:AlternateContent xmlns:mc="http://schemas.openxmlformats.org/markup-compatibility/2006">
              <mc:Choice xmlns:v="urn:schemas-microsoft-com:vml" Requires="v">
                <p:oleObj r:id="rId5" imgW="908891" imgH="788456" progId="Word.Document.8">
                  <p:embed/>
                </p:oleObj>
              </mc:Choice>
              <mc:Fallback>
                <p:oleObj r:id="rId5" imgW="908891" imgH="788456" progId="Word.Document.8">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2475" y="1765300"/>
                        <a:ext cx="1752600" cy="15335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034" name="Text Box 10">
            <a:extLst>
              <a:ext uri="{FF2B5EF4-FFF2-40B4-BE49-F238E27FC236}">
                <a16:creationId xmlns:a16="http://schemas.microsoft.com/office/drawing/2014/main" id="{7AAE6EB2-5BD7-41D7-B04A-FF20415CD888}"/>
              </a:ext>
            </a:extLst>
          </p:cNvPr>
          <p:cNvSpPr txBox="1">
            <a:spLocks noChangeArrowheads="1"/>
          </p:cNvSpPr>
          <p:nvPr/>
        </p:nvSpPr>
        <p:spPr bwMode="auto">
          <a:xfrm>
            <a:off x="493713" y="5768975"/>
            <a:ext cx="86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1400" b="1" dirty="0">
                <a:solidFill>
                  <a:schemeClr val="folHlink"/>
                </a:solidFill>
              </a:rPr>
              <a:t>Grüntee</a:t>
            </a:r>
          </a:p>
        </p:txBody>
      </p:sp>
      <p:sp>
        <p:nvSpPr>
          <p:cNvPr id="513035" name="Text Box 11">
            <a:extLst>
              <a:ext uri="{FF2B5EF4-FFF2-40B4-BE49-F238E27FC236}">
                <a16:creationId xmlns:a16="http://schemas.microsoft.com/office/drawing/2014/main" id="{F51CFBBF-AA74-455B-BEB2-6399558D9759}"/>
              </a:ext>
            </a:extLst>
          </p:cNvPr>
          <p:cNvSpPr txBox="1">
            <a:spLocks noChangeArrowheads="1"/>
          </p:cNvSpPr>
          <p:nvPr/>
        </p:nvSpPr>
        <p:spPr bwMode="auto">
          <a:xfrm>
            <a:off x="2247900" y="3332163"/>
            <a:ext cx="16319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1400" b="1" dirty="0">
                <a:solidFill>
                  <a:schemeClr val="folHlink"/>
                </a:solidFill>
              </a:rPr>
              <a:t>Gemüse, Früchte</a:t>
            </a:r>
          </a:p>
          <a:p>
            <a:pPr algn="l"/>
            <a:r>
              <a:rPr lang="de-CH" altLang="de-DE" sz="1400" b="1" dirty="0">
                <a:solidFill>
                  <a:schemeClr val="folHlink"/>
                </a:solidFill>
              </a:rPr>
              <a:t>allgemein</a:t>
            </a:r>
          </a:p>
        </p:txBody>
      </p:sp>
      <p:sp>
        <p:nvSpPr>
          <p:cNvPr id="513036" name="Text Box 12">
            <a:extLst>
              <a:ext uri="{FF2B5EF4-FFF2-40B4-BE49-F238E27FC236}">
                <a16:creationId xmlns:a16="http://schemas.microsoft.com/office/drawing/2014/main" id="{9226DB92-1480-458D-80E4-08EB50D4BABA}"/>
              </a:ext>
            </a:extLst>
          </p:cNvPr>
          <p:cNvSpPr txBox="1">
            <a:spLocks noChangeArrowheads="1"/>
          </p:cNvSpPr>
          <p:nvPr/>
        </p:nvSpPr>
        <p:spPr bwMode="auto">
          <a:xfrm>
            <a:off x="485775" y="3349625"/>
            <a:ext cx="9715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1400" b="1" dirty="0">
                <a:solidFill>
                  <a:schemeClr val="folHlink"/>
                </a:solidFill>
              </a:rPr>
              <a:t>Brokkoli</a:t>
            </a:r>
          </a:p>
          <a:p>
            <a:pPr algn="l"/>
            <a:r>
              <a:rPr lang="de-CH" altLang="de-DE" sz="1400" b="1" dirty="0">
                <a:solidFill>
                  <a:schemeClr val="folHlink"/>
                </a:solidFill>
              </a:rPr>
              <a:t>Grünkohl</a:t>
            </a:r>
          </a:p>
        </p:txBody>
      </p:sp>
      <p:sp>
        <p:nvSpPr>
          <p:cNvPr id="513037" name="Text Box 13">
            <a:extLst>
              <a:ext uri="{FF2B5EF4-FFF2-40B4-BE49-F238E27FC236}">
                <a16:creationId xmlns:a16="http://schemas.microsoft.com/office/drawing/2014/main" id="{117F009A-7935-4822-BB17-ED7B4EB00546}"/>
              </a:ext>
            </a:extLst>
          </p:cNvPr>
          <p:cNvSpPr txBox="1">
            <a:spLocks noChangeArrowheads="1"/>
          </p:cNvSpPr>
          <p:nvPr/>
        </p:nvSpPr>
        <p:spPr bwMode="auto">
          <a:xfrm>
            <a:off x="4419600" y="3360738"/>
            <a:ext cx="2071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1400" b="1" dirty="0">
                <a:solidFill>
                  <a:schemeClr val="folHlink"/>
                </a:solidFill>
              </a:rPr>
              <a:t>Tomate</a:t>
            </a:r>
          </a:p>
          <a:p>
            <a:pPr algn="l"/>
            <a:r>
              <a:rPr lang="de-CH" altLang="de-DE" sz="1400" b="1" dirty="0">
                <a:solidFill>
                  <a:schemeClr val="folHlink"/>
                </a:solidFill>
              </a:rPr>
              <a:t>(gekocht noch besser)</a:t>
            </a:r>
          </a:p>
        </p:txBody>
      </p:sp>
      <p:graphicFrame>
        <p:nvGraphicFramePr>
          <p:cNvPr id="513038" name="Object 14">
            <a:extLst>
              <a:ext uri="{FF2B5EF4-FFF2-40B4-BE49-F238E27FC236}">
                <a16:creationId xmlns:a16="http://schemas.microsoft.com/office/drawing/2014/main" id="{F56602FB-C563-4D26-8014-B1588A947533}"/>
              </a:ext>
            </a:extLst>
          </p:cNvPr>
          <p:cNvGraphicFramePr>
            <a:graphicFrameLocks noChangeAspect="1"/>
          </p:cNvGraphicFramePr>
          <p:nvPr/>
        </p:nvGraphicFramePr>
        <p:xfrm>
          <a:off x="4562475" y="4181475"/>
          <a:ext cx="1752600" cy="1530350"/>
        </p:xfrm>
        <a:graphic>
          <a:graphicData uri="http://schemas.openxmlformats.org/presentationml/2006/ole">
            <mc:AlternateContent xmlns:mc="http://schemas.openxmlformats.org/markup-compatibility/2006">
              <mc:Choice xmlns:v="urn:schemas-microsoft-com:vml" Requires="v">
                <p:oleObj r:id="rId7" imgW="1874497" imgH="1638172" progId="Word.Document.8">
                  <p:embed/>
                </p:oleObj>
              </mc:Choice>
              <mc:Fallback>
                <p:oleObj r:id="rId7" imgW="1874497" imgH="1638172" progId="Word.Document.8">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4181475"/>
                        <a:ext cx="1752600" cy="15303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039" name="Object 15">
            <a:extLst>
              <a:ext uri="{FF2B5EF4-FFF2-40B4-BE49-F238E27FC236}">
                <a16:creationId xmlns:a16="http://schemas.microsoft.com/office/drawing/2014/main" id="{548094D9-2399-46D6-8EA0-E232C61FAB71}"/>
              </a:ext>
            </a:extLst>
          </p:cNvPr>
          <p:cNvGraphicFramePr>
            <a:graphicFrameLocks noChangeAspect="1"/>
          </p:cNvGraphicFramePr>
          <p:nvPr/>
        </p:nvGraphicFramePr>
        <p:xfrm>
          <a:off x="1909763" y="4194175"/>
          <a:ext cx="2205037" cy="1517650"/>
        </p:xfrm>
        <a:graphic>
          <a:graphicData uri="http://schemas.openxmlformats.org/presentationml/2006/ole">
            <mc:AlternateContent xmlns:mc="http://schemas.openxmlformats.org/markup-compatibility/2006">
              <mc:Choice xmlns:v="urn:schemas-microsoft-com:vml" Requires="v">
                <p:oleObj r:id="rId9" imgW="1597062" imgH="1095839" progId="Word.Document.8">
                  <p:embed/>
                </p:oleObj>
              </mc:Choice>
              <mc:Fallback>
                <p:oleObj r:id="rId9" imgW="1597062" imgH="1095839" progId="Word.Document.8">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9763" y="4194175"/>
                        <a:ext cx="2205037" cy="15176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040" name="Text Box 16">
            <a:extLst>
              <a:ext uri="{FF2B5EF4-FFF2-40B4-BE49-F238E27FC236}">
                <a16:creationId xmlns:a16="http://schemas.microsoft.com/office/drawing/2014/main" id="{09137C3A-98AC-4F02-8821-8D3B13C5FCDF}"/>
              </a:ext>
            </a:extLst>
          </p:cNvPr>
          <p:cNvSpPr txBox="1">
            <a:spLocks noChangeArrowheads="1"/>
          </p:cNvSpPr>
          <p:nvPr/>
        </p:nvSpPr>
        <p:spPr bwMode="auto">
          <a:xfrm>
            <a:off x="2565400" y="5788025"/>
            <a:ext cx="941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1400" b="1" dirty="0">
                <a:solidFill>
                  <a:schemeClr val="folHlink"/>
                </a:solidFill>
              </a:rPr>
              <a:t>Zwiebeln</a:t>
            </a:r>
          </a:p>
        </p:txBody>
      </p:sp>
      <p:sp>
        <p:nvSpPr>
          <p:cNvPr id="513041" name="Text Box 17">
            <a:extLst>
              <a:ext uri="{FF2B5EF4-FFF2-40B4-BE49-F238E27FC236}">
                <a16:creationId xmlns:a16="http://schemas.microsoft.com/office/drawing/2014/main" id="{519DE911-3FB0-41DA-85A2-33A9A0BCFB01}"/>
              </a:ext>
            </a:extLst>
          </p:cNvPr>
          <p:cNvSpPr txBox="1">
            <a:spLocks noChangeArrowheads="1"/>
          </p:cNvSpPr>
          <p:nvPr/>
        </p:nvSpPr>
        <p:spPr bwMode="auto">
          <a:xfrm>
            <a:off x="5003800" y="5788025"/>
            <a:ext cx="1098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1400" b="1" dirty="0">
                <a:solidFill>
                  <a:schemeClr val="folHlink"/>
                </a:solidFill>
              </a:rPr>
              <a:t>Knoblauch</a:t>
            </a:r>
          </a:p>
        </p:txBody>
      </p:sp>
      <p:sp>
        <p:nvSpPr>
          <p:cNvPr id="2" name="Textfeld 1">
            <a:extLst>
              <a:ext uri="{FF2B5EF4-FFF2-40B4-BE49-F238E27FC236}">
                <a16:creationId xmlns:a16="http://schemas.microsoft.com/office/drawing/2014/main" id="{B4C85080-EDFB-DCDE-BB52-968D23AB45AF}"/>
              </a:ext>
            </a:extLst>
          </p:cNvPr>
          <p:cNvSpPr txBox="1"/>
          <p:nvPr/>
        </p:nvSpPr>
        <p:spPr>
          <a:xfrm>
            <a:off x="409773" y="6309320"/>
            <a:ext cx="1152128" cy="216024"/>
          </a:xfrm>
          <a:prstGeom prst="rect">
            <a:avLst/>
          </a:prstGeom>
          <a:noFill/>
        </p:spPr>
        <p:txBody>
          <a:bodyPr wrap="square">
            <a:spAutoFit/>
          </a:bodyPr>
          <a:lstStyle/>
          <a:p>
            <a:r>
              <a:rPr lang="de-CH" sz="800" dirty="0">
                <a:latin typeface="Calibri" panose="020F0502020204030204" pitchFamily="34" charset="0"/>
                <a:ea typeface="Calibri" panose="020F0502020204030204" pitchFamily="34" charset="0"/>
                <a:cs typeface="Calibri" panose="020F0502020204030204" pitchFamily="34" charset="0"/>
              </a:rPr>
              <a:t>Bildquellen unbekannt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4050" name="Rectangle 2">
            <a:extLst>
              <a:ext uri="{FF2B5EF4-FFF2-40B4-BE49-F238E27FC236}">
                <a16:creationId xmlns:a16="http://schemas.microsoft.com/office/drawing/2014/main" id="{DBC9F9C5-84C7-4485-8BD1-A9AC1B624FAA}"/>
              </a:ext>
            </a:extLst>
          </p:cNvPr>
          <p:cNvSpPr>
            <a:spLocks noGrp="1" noChangeArrowheads="1"/>
          </p:cNvSpPr>
          <p:nvPr>
            <p:ph type="title" idx="4294967295"/>
          </p:nvPr>
        </p:nvSpPr>
        <p:spPr>
          <a:xfrm>
            <a:off x="0" y="31750"/>
            <a:ext cx="9144000" cy="684213"/>
          </a:xfrm>
        </p:spPr>
        <p:txBody>
          <a:bodyPr/>
          <a:lstStyle/>
          <a:p>
            <a:r>
              <a:rPr lang="de-CH" altLang="de-DE" sz="3600" dirty="0">
                <a:solidFill>
                  <a:schemeClr val="folHlink"/>
                </a:solidFill>
              </a:rPr>
              <a:t>Antioxidantien – die Radikalkiller</a:t>
            </a:r>
          </a:p>
        </p:txBody>
      </p:sp>
      <p:sp>
        <p:nvSpPr>
          <p:cNvPr id="514051" name="Line 3">
            <a:extLst>
              <a:ext uri="{FF2B5EF4-FFF2-40B4-BE49-F238E27FC236}">
                <a16:creationId xmlns:a16="http://schemas.microsoft.com/office/drawing/2014/main" id="{5249B1E3-0622-4AFE-8754-8437EA2866E4}"/>
              </a:ext>
            </a:extLst>
          </p:cNvPr>
          <p:cNvSpPr>
            <a:spLocks noChangeShapeType="1"/>
          </p:cNvSpPr>
          <p:nvPr/>
        </p:nvSpPr>
        <p:spPr bwMode="auto">
          <a:xfrm>
            <a:off x="0"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graphicFrame>
        <p:nvGraphicFramePr>
          <p:cNvPr id="514078" name="Object 30">
            <a:extLst>
              <a:ext uri="{FF2B5EF4-FFF2-40B4-BE49-F238E27FC236}">
                <a16:creationId xmlns:a16="http://schemas.microsoft.com/office/drawing/2014/main" id="{7980188A-FEE4-43EC-B412-67736FC93E64}"/>
              </a:ext>
            </a:extLst>
          </p:cNvPr>
          <p:cNvGraphicFramePr>
            <a:graphicFrameLocks noChangeAspect="1"/>
          </p:cNvGraphicFramePr>
          <p:nvPr/>
        </p:nvGraphicFramePr>
        <p:xfrm>
          <a:off x="0" y="1981200"/>
          <a:ext cx="9144000" cy="4800600"/>
        </p:xfrm>
        <a:graphic>
          <a:graphicData uri="http://schemas.openxmlformats.org/presentationml/2006/ole">
            <mc:AlternateContent xmlns:mc="http://schemas.openxmlformats.org/markup-compatibility/2006">
              <mc:Choice xmlns:v="urn:schemas-microsoft-com:vml" Requires="v">
                <p:oleObj name="CorelDRAW" r:id="rId2" imgW="9675360" imgH="5295960" progId="CorelDraw.Graphic.8">
                  <p:embed/>
                </p:oleObj>
              </mc:Choice>
              <mc:Fallback>
                <p:oleObj name="CorelDRAW" r:id="rId2" imgW="9675360" imgH="5295960" progId="CorelDraw.Graphic.8">
                  <p:embed/>
                  <p:pic>
                    <p:nvPicPr>
                      <p:cNvPr id="0" name="Object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4079" name="Rectangle 31">
            <a:extLst>
              <a:ext uri="{FF2B5EF4-FFF2-40B4-BE49-F238E27FC236}">
                <a16:creationId xmlns:a16="http://schemas.microsoft.com/office/drawing/2014/main" id="{1B6164CE-B0D4-46FF-8B16-A6E9A8C1CC9E}"/>
              </a:ext>
            </a:extLst>
          </p:cNvPr>
          <p:cNvSpPr>
            <a:spLocks noChangeArrowheads="1"/>
          </p:cNvSpPr>
          <p:nvPr/>
        </p:nvSpPr>
        <p:spPr bwMode="auto">
          <a:xfrm>
            <a:off x="1981200" y="14478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lang="de-CH" altLang="de-DE" sz="1600" b="1" dirty="0">
                <a:solidFill>
                  <a:srgbClr val="FFFF00"/>
                </a:solidFill>
                <a:latin typeface="Arial" panose="020B0604020202020204" pitchFamily="34" charset="0"/>
              </a:rPr>
              <a:t>Beta Karotin</a:t>
            </a:r>
          </a:p>
        </p:txBody>
      </p:sp>
      <p:sp>
        <p:nvSpPr>
          <p:cNvPr id="514080" name="Rectangle 32">
            <a:extLst>
              <a:ext uri="{FF2B5EF4-FFF2-40B4-BE49-F238E27FC236}">
                <a16:creationId xmlns:a16="http://schemas.microsoft.com/office/drawing/2014/main" id="{79B20E91-178B-4FAF-8F96-BB1FD932E808}"/>
              </a:ext>
            </a:extLst>
          </p:cNvPr>
          <p:cNvSpPr>
            <a:spLocks noChangeArrowheads="1"/>
          </p:cNvSpPr>
          <p:nvPr/>
        </p:nvSpPr>
        <p:spPr bwMode="auto">
          <a:xfrm>
            <a:off x="3810000" y="14478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lang="de-CH" altLang="de-DE" sz="1600" b="1" dirty="0">
                <a:solidFill>
                  <a:srgbClr val="FFFF00"/>
                </a:solidFill>
                <a:latin typeface="Arial" panose="020B0604020202020204" pitchFamily="34" charset="0"/>
              </a:rPr>
              <a:t>Vitamin C</a:t>
            </a:r>
          </a:p>
        </p:txBody>
      </p:sp>
      <p:sp>
        <p:nvSpPr>
          <p:cNvPr id="514081" name="Rectangle 33">
            <a:extLst>
              <a:ext uri="{FF2B5EF4-FFF2-40B4-BE49-F238E27FC236}">
                <a16:creationId xmlns:a16="http://schemas.microsoft.com/office/drawing/2014/main" id="{7D19BAE8-9D49-46DC-8977-8E3FF7BBFC69}"/>
              </a:ext>
            </a:extLst>
          </p:cNvPr>
          <p:cNvSpPr>
            <a:spLocks noChangeArrowheads="1"/>
          </p:cNvSpPr>
          <p:nvPr/>
        </p:nvSpPr>
        <p:spPr bwMode="auto">
          <a:xfrm>
            <a:off x="5638800" y="14478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lang="de-CH" altLang="de-DE" sz="1600" b="1" dirty="0">
                <a:solidFill>
                  <a:srgbClr val="FFFF00"/>
                </a:solidFill>
                <a:latin typeface="Arial" panose="020B0604020202020204" pitchFamily="34" charset="0"/>
              </a:rPr>
              <a:t>Vitamin E</a:t>
            </a:r>
          </a:p>
        </p:txBody>
      </p:sp>
      <p:sp>
        <p:nvSpPr>
          <p:cNvPr id="514082" name="Rectangle 34">
            <a:extLst>
              <a:ext uri="{FF2B5EF4-FFF2-40B4-BE49-F238E27FC236}">
                <a16:creationId xmlns:a16="http://schemas.microsoft.com/office/drawing/2014/main" id="{2A555FF4-C1B8-453C-9DA3-BED90C3BE9BE}"/>
              </a:ext>
            </a:extLst>
          </p:cNvPr>
          <p:cNvSpPr>
            <a:spLocks noChangeArrowheads="1"/>
          </p:cNvSpPr>
          <p:nvPr/>
        </p:nvSpPr>
        <p:spPr bwMode="auto">
          <a:xfrm>
            <a:off x="7467600" y="14478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lang="de-CH" altLang="de-DE" sz="1600" b="1" dirty="0">
                <a:solidFill>
                  <a:srgbClr val="FFFF00"/>
                </a:solidFill>
                <a:latin typeface="Arial" panose="020B0604020202020204" pitchFamily="34" charset="0"/>
              </a:rPr>
              <a:t>Selen</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42" name="Rectangle 2">
            <a:extLst>
              <a:ext uri="{FF2B5EF4-FFF2-40B4-BE49-F238E27FC236}">
                <a16:creationId xmlns:a16="http://schemas.microsoft.com/office/drawing/2014/main" id="{70FBCE9A-D563-489F-802E-28656970FE25}"/>
              </a:ext>
            </a:extLst>
          </p:cNvPr>
          <p:cNvSpPr>
            <a:spLocks noGrp="1" noChangeArrowheads="1"/>
          </p:cNvSpPr>
          <p:nvPr>
            <p:ph type="title" idx="4294967295"/>
          </p:nvPr>
        </p:nvSpPr>
        <p:spPr>
          <a:xfrm>
            <a:off x="0" y="34925"/>
            <a:ext cx="9144000" cy="684213"/>
          </a:xfrm>
        </p:spPr>
        <p:txBody>
          <a:bodyPr/>
          <a:lstStyle/>
          <a:p>
            <a:r>
              <a:rPr lang="de-CH" altLang="de-DE" sz="3600" dirty="0">
                <a:solidFill>
                  <a:schemeClr val="folHlink"/>
                </a:solidFill>
              </a:rPr>
              <a:t>Die 3 K: </a:t>
            </a:r>
            <a:r>
              <a:rPr lang="de-CH" altLang="de-DE" sz="3600" dirty="0">
                <a:solidFill>
                  <a:schemeClr val="hlink"/>
                </a:solidFill>
              </a:rPr>
              <a:t>K</a:t>
            </a:r>
            <a:r>
              <a:rPr lang="de-CH" altLang="de-DE" sz="3600" dirty="0">
                <a:solidFill>
                  <a:schemeClr val="folHlink"/>
                </a:solidFill>
              </a:rPr>
              <a:t>ohl </a:t>
            </a:r>
            <a:r>
              <a:rPr lang="de-CH" altLang="de-DE" sz="3600" dirty="0">
                <a:solidFill>
                  <a:schemeClr val="hlink"/>
                </a:solidFill>
              </a:rPr>
              <a:t>K</a:t>
            </a:r>
            <a:r>
              <a:rPr lang="de-CH" altLang="de-DE" sz="3600" dirty="0">
                <a:solidFill>
                  <a:schemeClr val="folHlink"/>
                </a:solidFill>
              </a:rPr>
              <a:t>illt </a:t>
            </a:r>
            <a:r>
              <a:rPr lang="de-CH" altLang="de-DE" sz="3600" dirty="0">
                <a:solidFill>
                  <a:schemeClr val="hlink"/>
                </a:solidFill>
              </a:rPr>
              <a:t>K</a:t>
            </a:r>
            <a:r>
              <a:rPr lang="de-CH" altLang="de-DE" sz="3600" dirty="0">
                <a:solidFill>
                  <a:schemeClr val="folHlink"/>
                </a:solidFill>
              </a:rPr>
              <a:t>rebs</a:t>
            </a:r>
          </a:p>
        </p:txBody>
      </p:sp>
      <p:sp>
        <p:nvSpPr>
          <p:cNvPr id="522243" name="Line 3">
            <a:extLst>
              <a:ext uri="{FF2B5EF4-FFF2-40B4-BE49-F238E27FC236}">
                <a16:creationId xmlns:a16="http://schemas.microsoft.com/office/drawing/2014/main" id="{FAA65F42-5099-4D14-BDFA-C1BEBFFB5D19}"/>
              </a:ext>
            </a:extLst>
          </p:cNvPr>
          <p:cNvSpPr>
            <a:spLocks noChangeShapeType="1"/>
          </p:cNvSpPr>
          <p:nvPr/>
        </p:nvSpPr>
        <p:spPr bwMode="auto">
          <a:xfrm>
            <a:off x="0"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pic>
        <p:nvPicPr>
          <p:cNvPr id="522247" name="Picture 7">
            <a:extLst>
              <a:ext uri="{FF2B5EF4-FFF2-40B4-BE49-F238E27FC236}">
                <a16:creationId xmlns:a16="http://schemas.microsoft.com/office/drawing/2014/main" id="{F8FFDD36-FBEE-43FF-B71A-C4BBC7DC7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989138"/>
            <a:ext cx="2624137" cy="36004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522248" name="Picture 8">
            <a:extLst>
              <a:ext uri="{FF2B5EF4-FFF2-40B4-BE49-F238E27FC236}">
                <a16:creationId xmlns:a16="http://schemas.microsoft.com/office/drawing/2014/main" id="{C10A9B4E-AA10-4877-B8EA-631BFB28C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989138"/>
            <a:ext cx="2609850" cy="36004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22249" name="Text Box 9">
            <a:extLst>
              <a:ext uri="{FF2B5EF4-FFF2-40B4-BE49-F238E27FC236}">
                <a16:creationId xmlns:a16="http://schemas.microsoft.com/office/drawing/2014/main" id="{8530544D-F2BB-4B96-99D1-CD8D9E4F4FBD}"/>
              </a:ext>
            </a:extLst>
          </p:cNvPr>
          <p:cNvSpPr txBox="1">
            <a:spLocks noChangeArrowheads="1"/>
          </p:cNvSpPr>
          <p:nvPr/>
        </p:nvSpPr>
        <p:spPr bwMode="auto">
          <a:xfrm>
            <a:off x="1409700" y="1125538"/>
            <a:ext cx="6323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CH" altLang="de-DE" sz="2000" dirty="0">
                <a:solidFill>
                  <a:schemeClr val="folHlink"/>
                </a:solidFill>
              </a:rPr>
              <a:t>Kohl – besonders Broccoli -  ist reich an Antioxidantien</a:t>
            </a:r>
            <a:endParaRPr lang="de-DE" altLang="de-DE" sz="2000" dirty="0">
              <a:solidFill>
                <a:schemeClr val="folHlink"/>
              </a:solidFill>
            </a:endParaRPr>
          </a:p>
        </p:txBody>
      </p:sp>
      <p:sp>
        <p:nvSpPr>
          <p:cNvPr id="2" name="Textfeld 1">
            <a:extLst>
              <a:ext uri="{FF2B5EF4-FFF2-40B4-BE49-F238E27FC236}">
                <a16:creationId xmlns:a16="http://schemas.microsoft.com/office/drawing/2014/main" id="{815DB688-50AE-5652-4F0B-2C05264DA996}"/>
              </a:ext>
            </a:extLst>
          </p:cNvPr>
          <p:cNvSpPr txBox="1"/>
          <p:nvPr/>
        </p:nvSpPr>
        <p:spPr>
          <a:xfrm>
            <a:off x="1115616" y="5732462"/>
            <a:ext cx="1152128" cy="216024"/>
          </a:xfrm>
          <a:prstGeom prst="rect">
            <a:avLst/>
          </a:prstGeom>
          <a:noFill/>
        </p:spPr>
        <p:txBody>
          <a:bodyPr wrap="square">
            <a:spAutoFit/>
          </a:bodyPr>
          <a:lstStyle/>
          <a:p>
            <a:r>
              <a:rPr lang="de-CH" sz="800" dirty="0">
                <a:latin typeface="Calibri" panose="020F0502020204030204" pitchFamily="34" charset="0"/>
                <a:ea typeface="Calibri" panose="020F0502020204030204" pitchFamily="34" charset="0"/>
                <a:cs typeface="Calibri" panose="020F0502020204030204" pitchFamily="34" charset="0"/>
              </a:rPr>
              <a:t>Bildquellen unbekannt</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5074" name="Rectangle 2">
            <a:extLst>
              <a:ext uri="{FF2B5EF4-FFF2-40B4-BE49-F238E27FC236}">
                <a16:creationId xmlns:a16="http://schemas.microsoft.com/office/drawing/2014/main" id="{B007BCAD-2663-49D0-887D-22C60BCC1218}"/>
              </a:ext>
            </a:extLst>
          </p:cNvPr>
          <p:cNvSpPr>
            <a:spLocks noGrp="1" noChangeArrowheads="1"/>
          </p:cNvSpPr>
          <p:nvPr>
            <p:ph type="title" idx="4294967295"/>
          </p:nvPr>
        </p:nvSpPr>
        <p:spPr>
          <a:xfrm>
            <a:off x="0" y="31750"/>
            <a:ext cx="9144000" cy="684213"/>
          </a:xfrm>
        </p:spPr>
        <p:txBody>
          <a:bodyPr/>
          <a:lstStyle/>
          <a:p>
            <a:r>
              <a:rPr lang="de-CH" altLang="de-DE" sz="3600" dirty="0">
                <a:solidFill>
                  <a:schemeClr val="folHlink"/>
                </a:solidFill>
              </a:rPr>
              <a:t>Tomaten – kochen ist besser</a:t>
            </a:r>
          </a:p>
        </p:txBody>
      </p:sp>
      <p:sp>
        <p:nvSpPr>
          <p:cNvPr id="515075" name="Line 3">
            <a:extLst>
              <a:ext uri="{FF2B5EF4-FFF2-40B4-BE49-F238E27FC236}">
                <a16:creationId xmlns:a16="http://schemas.microsoft.com/office/drawing/2014/main" id="{A5D8C3A2-E39E-407D-921F-8CB69B95A603}"/>
              </a:ext>
            </a:extLst>
          </p:cNvPr>
          <p:cNvSpPr>
            <a:spLocks noChangeShapeType="1"/>
          </p:cNvSpPr>
          <p:nvPr/>
        </p:nvSpPr>
        <p:spPr bwMode="auto">
          <a:xfrm>
            <a:off x="0"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15087" name="Rectangle 15">
            <a:extLst>
              <a:ext uri="{FF2B5EF4-FFF2-40B4-BE49-F238E27FC236}">
                <a16:creationId xmlns:a16="http://schemas.microsoft.com/office/drawing/2014/main" id="{C09CF92E-1259-4A5B-B4B0-1A03F7EA9A87}"/>
              </a:ext>
            </a:extLst>
          </p:cNvPr>
          <p:cNvSpPr>
            <a:spLocks noChangeArrowheads="1"/>
          </p:cNvSpPr>
          <p:nvPr/>
        </p:nvSpPr>
        <p:spPr bwMode="auto">
          <a:xfrm>
            <a:off x="4716463" y="1557338"/>
            <a:ext cx="4248150" cy="3024187"/>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endParaRPr lang="de-CH" altLang="de-DE" sz="2000" dirty="0">
              <a:latin typeface="Arial" panose="020B0604020202020204" pitchFamily="34" charset="0"/>
            </a:endParaRPr>
          </a:p>
          <a:p>
            <a:endParaRPr lang="de-CH" altLang="de-DE" sz="2000" dirty="0">
              <a:latin typeface="Arial" panose="020B0604020202020204" pitchFamily="34" charset="0"/>
            </a:endParaRPr>
          </a:p>
          <a:p>
            <a:r>
              <a:rPr lang="de-CH" altLang="de-DE" sz="2000" dirty="0">
                <a:latin typeface="Arial" panose="020B0604020202020204" pitchFamily="34" charset="0"/>
              </a:rPr>
              <a:t>Gekochte Tomaten sind ausserordentlich gesund – so gesund, dass eine tomatenreiche Ernährung bei Männern sogar einem Herzinfarkt vorbeugen kann. </a:t>
            </a:r>
          </a:p>
          <a:p>
            <a:endParaRPr lang="de-CH" altLang="de-DE" sz="2000" dirty="0">
              <a:latin typeface="Arial" panose="020B0604020202020204" pitchFamily="34" charset="0"/>
            </a:endParaRPr>
          </a:p>
          <a:p>
            <a:r>
              <a:rPr lang="de-CH" altLang="de-DE" sz="2000" dirty="0">
                <a:solidFill>
                  <a:schemeClr val="folHlink"/>
                </a:solidFill>
                <a:latin typeface="Arial" panose="020B0604020202020204" pitchFamily="34" charset="0"/>
              </a:rPr>
              <a:t>Tomaten enthalten Lycopin, ein starkes Antioxidans. </a:t>
            </a:r>
          </a:p>
          <a:p>
            <a:endParaRPr lang="de-CH" altLang="de-DE" sz="2000" dirty="0">
              <a:solidFill>
                <a:schemeClr val="folHlink"/>
              </a:solidFill>
              <a:latin typeface="Arial" panose="020B0604020202020204" pitchFamily="34" charset="0"/>
            </a:endParaRPr>
          </a:p>
          <a:p>
            <a:pPr algn="ctr"/>
            <a:endParaRPr lang="de-CH" altLang="de-DE" sz="2000" dirty="0">
              <a:latin typeface="Arial" panose="020B0604020202020204" pitchFamily="34" charset="0"/>
            </a:endParaRPr>
          </a:p>
        </p:txBody>
      </p:sp>
      <p:pic>
        <p:nvPicPr>
          <p:cNvPr id="515088" name="Picture 16">
            <a:extLst>
              <a:ext uri="{FF2B5EF4-FFF2-40B4-BE49-F238E27FC236}">
                <a16:creationId xmlns:a16="http://schemas.microsoft.com/office/drawing/2014/main" id="{471516A8-E924-4B96-87C0-33CDEB125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57338"/>
            <a:ext cx="4032250" cy="3024187"/>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15089" name="Rectangle 17">
            <a:extLst>
              <a:ext uri="{FF2B5EF4-FFF2-40B4-BE49-F238E27FC236}">
                <a16:creationId xmlns:a16="http://schemas.microsoft.com/office/drawing/2014/main" id="{64EE48F6-0760-487E-9302-6839B6FFCB22}"/>
              </a:ext>
            </a:extLst>
          </p:cNvPr>
          <p:cNvSpPr>
            <a:spLocks noChangeArrowheads="1"/>
          </p:cNvSpPr>
          <p:nvPr/>
        </p:nvSpPr>
        <p:spPr bwMode="auto">
          <a:xfrm>
            <a:off x="395288" y="4797425"/>
            <a:ext cx="8569325" cy="155733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lang="de-CH" altLang="de-DE" sz="2000" dirty="0">
                <a:latin typeface="Arial" panose="020B0604020202020204" pitchFamily="34" charset="0"/>
              </a:rPr>
              <a:t>In der Ernährungsberatung empfiehlt man den Genuss von rohen Früchten und Gemüsen. Hier tanzt die Tomate aus der Reihe: </a:t>
            </a:r>
            <a:r>
              <a:rPr lang="de-CH" altLang="de-DE" sz="2000" dirty="0">
                <a:solidFill>
                  <a:schemeClr val="folHlink"/>
                </a:solidFill>
                <a:latin typeface="Arial" panose="020B0604020202020204" pitchFamily="34" charset="0"/>
              </a:rPr>
              <a:t>Tomatensauce ist besser als Tomatensalat!</a:t>
            </a:r>
          </a:p>
          <a:p>
            <a:pPr algn="ctr"/>
            <a:r>
              <a:rPr lang="de-CH" altLang="de-DE" sz="2000" dirty="0">
                <a:latin typeface="Arial" panose="020B0604020202020204" pitchFamily="34" charset="0"/>
              </a:rPr>
              <a:t>Kochen setzt Lycopin frei!</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7122" name="Rectangle 2">
            <a:extLst>
              <a:ext uri="{FF2B5EF4-FFF2-40B4-BE49-F238E27FC236}">
                <a16:creationId xmlns:a16="http://schemas.microsoft.com/office/drawing/2014/main" id="{16CA2E49-20B2-42A1-ACCB-59CE0E2C8F57}"/>
              </a:ext>
            </a:extLst>
          </p:cNvPr>
          <p:cNvSpPr>
            <a:spLocks noGrp="1" noChangeArrowheads="1"/>
          </p:cNvSpPr>
          <p:nvPr>
            <p:ph type="title" idx="4294967295"/>
          </p:nvPr>
        </p:nvSpPr>
        <p:spPr>
          <a:xfrm>
            <a:off x="0" y="44450"/>
            <a:ext cx="9144000" cy="684213"/>
          </a:xfrm>
        </p:spPr>
        <p:txBody>
          <a:bodyPr/>
          <a:lstStyle/>
          <a:p>
            <a:r>
              <a:rPr lang="de-CH" altLang="de-DE" sz="3600" dirty="0">
                <a:solidFill>
                  <a:schemeClr val="folHlink"/>
                </a:solidFill>
              </a:rPr>
              <a:t>Lycopin - ein starkes Antioxidans</a:t>
            </a:r>
          </a:p>
        </p:txBody>
      </p:sp>
      <p:sp>
        <p:nvSpPr>
          <p:cNvPr id="517123" name="Line 3">
            <a:extLst>
              <a:ext uri="{FF2B5EF4-FFF2-40B4-BE49-F238E27FC236}">
                <a16:creationId xmlns:a16="http://schemas.microsoft.com/office/drawing/2014/main" id="{F1A6ABA4-F268-42B5-B942-EA9553F52721}"/>
              </a:ext>
            </a:extLst>
          </p:cNvPr>
          <p:cNvSpPr>
            <a:spLocks noChangeShapeType="1"/>
          </p:cNvSpPr>
          <p:nvPr/>
        </p:nvSpPr>
        <p:spPr bwMode="auto">
          <a:xfrm>
            <a:off x="0"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17127" name="Rectangle 7">
            <a:extLst>
              <a:ext uri="{FF2B5EF4-FFF2-40B4-BE49-F238E27FC236}">
                <a16:creationId xmlns:a16="http://schemas.microsoft.com/office/drawing/2014/main" id="{D0A9ACE2-A3E7-4291-8F54-330198FE2035}"/>
              </a:ext>
            </a:extLst>
          </p:cNvPr>
          <p:cNvSpPr>
            <a:spLocks noChangeArrowheads="1"/>
          </p:cNvSpPr>
          <p:nvPr/>
        </p:nvSpPr>
        <p:spPr bwMode="auto">
          <a:xfrm>
            <a:off x="4572000" y="1196975"/>
            <a:ext cx="424815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r>
              <a:rPr lang="de-CH" altLang="de-DE" sz="2000" dirty="0">
                <a:effectLst>
                  <a:outerShdw blurRad="38100" dist="38100" dir="2700000" algn="tl">
                    <a:srgbClr val="000000"/>
                  </a:outerShdw>
                </a:effectLst>
                <a:latin typeface="Arial" panose="020B0604020202020204" pitchFamily="34" charset="0"/>
              </a:rPr>
              <a:t>Der rote Farbstoff, das  Lycopin stabilisiert die Zellwände und schützt die Zellen der Tomate ebenso wie beim Mensch.</a:t>
            </a:r>
          </a:p>
          <a:p>
            <a:endParaRPr lang="de-CH" altLang="de-DE" sz="2000" dirty="0">
              <a:effectLst>
                <a:outerShdw blurRad="38100" dist="38100" dir="2700000" algn="tl">
                  <a:srgbClr val="000000"/>
                </a:outerShdw>
              </a:effectLst>
              <a:latin typeface="Arial" panose="020B0604020202020204" pitchFamily="34" charset="0"/>
            </a:endParaRPr>
          </a:p>
          <a:p>
            <a:r>
              <a:rPr lang="de-CH" altLang="de-DE" sz="2000" dirty="0">
                <a:effectLst>
                  <a:outerShdw blurRad="38100" dist="38100" dir="2700000" algn="tl">
                    <a:srgbClr val="000000"/>
                  </a:outerShdw>
                </a:effectLst>
                <a:latin typeface="Arial" panose="020B0604020202020204" pitchFamily="34" charset="0"/>
              </a:rPr>
              <a:t>4-7 Tomatenmahlzeiten pro Woche verringern das Auftreten von Prostatakrebs um 20%, bei 10 Mahlzeiten sogar um 45%.</a:t>
            </a:r>
          </a:p>
          <a:p>
            <a:endParaRPr lang="de-CH" altLang="de-DE" sz="2000" dirty="0">
              <a:effectLst>
                <a:outerShdw blurRad="38100" dist="38100" dir="2700000" algn="tl">
                  <a:srgbClr val="000000"/>
                </a:outerShdw>
              </a:effectLst>
              <a:latin typeface="Arial" panose="020B0604020202020204" pitchFamily="34" charset="0"/>
            </a:endParaRPr>
          </a:p>
          <a:p>
            <a:r>
              <a:rPr lang="de-CH" altLang="de-DE" sz="2000" dirty="0">
                <a:effectLst>
                  <a:outerShdw blurRad="38100" dist="38100" dir="2700000" algn="tl">
                    <a:srgbClr val="000000"/>
                  </a:outerShdw>
                </a:effectLst>
                <a:latin typeface="Arial" panose="020B0604020202020204" pitchFamily="34" charset="0"/>
              </a:rPr>
              <a:t>Frauen mit einem hohen Blut-Lycopinspiegel erkranken dreimal weniger an Gebärmutterhalskrebs.</a:t>
            </a:r>
          </a:p>
        </p:txBody>
      </p:sp>
      <p:pic>
        <p:nvPicPr>
          <p:cNvPr id="517128" name="Picture 8">
            <a:extLst>
              <a:ext uri="{FF2B5EF4-FFF2-40B4-BE49-F238E27FC236}">
                <a16:creationId xmlns:a16="http://schemas.microsoft.com/office/drawing/2014/main" id="{7DC44409-00D6-4B1E-AE38-8CF3EB6D9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268413"/>
            <a:ext cx="3697287" cy="38163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17129" name="Rectangle 9">
            <a:extLst>
              <a:ext uri="{FF2B5EF4-FFF2-40B4-BE49-F238E27FC236}">
                <a16:creationId xmlns:a16="http://schemas.microsoft.com/office/drawing/2014/main" id="{6A4AAF5D-496D-4F0D-B2DA-CE5CBAD94332}"/>
              </a:ext>
            </a:extLst>
          </p:cNvPr>
          <p:cNvSpPr>
            <a:spLocks noChangeArrowheads="1"/>
          </p:cNvSpPr>
          <p:nvPr/>
        </p:nvSpPr>
        <p:spPr bwMode="auto">
          <a:xfrm>
            <a:off x="1531938" y="5516563"/>
            <a:ext cx="6121400" cy="11525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r>
              <a:rPr lang="de-CH" altLang="de-DE" sz="2000" dirty="0">
                <a:effectLst>
                  <a:outerShdw blurRad="38100" dist="38100" dir="2700000" algn="tl">
                    <a:srgbClr val="000000"/>
                  </a:outerShdw>
                </a:effectLst>
                <a:latin typeface="Arial" panose="020B0604020202020204" pitchFamily="34" charset="0"/>
              </a:rPr>
              <a:t>Tomate roh:		  3mg   	 Lycopin pro 100g</a:t>
            </a:r>
          </a:p>
          <a:p>
            <a:r>
              <a:rPr lang="de-CH" altLang="de-DE" sz="2000" dirty="0">
                <a:effectLst>
                  <a:outerShdw blurRad="38100" dist="38100" dir="2700000" algn="tl">
                    <a:srgbClr val="000000"/>
                  </a:outerShdw>
                </a:effectLst>
                <a:latin typeface="Arial" panose="020B0604020202020204" pitchFamily="34" charset="0"/>
              </a:rPr>
              <a:t>Tomatensauce:		10mg 	 Lycopin pro 100g</a:t>
            </a:r>
          </a:p>
          <a:p>
            <a:r>
              <a:rPr lang="de-CH" altLang="de-DE" sz="2000" dirty="0">
                <a:effectLst>
                  <a:outerShdw blurRad="38100" dist="38100" dir="2700000" algn="tl">
                    <a:srgbClr val="000000"/>
                  </a:outerShdw>
                </a:effectLst>
                <a:latin typeface="Arial" panose="020B0604020202020204" pitchFamily="34" charset="0"/>
              </a:rPr>
              <a:t>Tomatenmark:		 45mg 	 Lycopin</a:t>
            </a:r>
            <a:r>
              <a:rPr lang="de-CH" altLang="de-DE" sz="2000" dirty="0">
                <a:latin typeface="Arial" panose="020B0604020202020204" pitchFamily="34" charset="0"/>
              </a:rPr>
              <a:t> </a:t>
            </a:r>
            <a:r>
              <a:rPr lang="de-CH" altLang="de-DE" sz="2000" dirty="0">
                <a:effectLst>
                  <a:outerShdw blurRad="38100" dist="38100" dir="2700000" algn="tl">
                    <a:srgbClr val="000000"/>
                  </a:outerShdw>
                </a:effectLst>
                <a:latin typeface="Arial" panose="020B0604020202020204" pitchFamily="34" charset="0"/>
              </a:rPr>
              <a:t>pro 100g</a:t>
            </a:r>
          </a:p>
        </p:txBody>
      </p:sp>
      <p:sp>
        <p:nvSpPr>
          <p:cNvPr id="2" name="Textfeld 1">
            <a:extLst>
              <a:ext uri="{FF2B5EF4-FFF2-40B4-BE49-F238E27FC236}">
                <a16:creationId xmlns:a16="http://schemas.microsoft.com/office/drawing/2014/main" id="{8B5014F7-59A0-018B-5AA3-A99370A84DA6}"/>
              </a:ext>
            </a:extLst>
          </p:cNvPr>
          <p:cNvSpPr txBox="1"/>
          <p:nvPr/>
        </p:nvSpPr>
        <p:spPr>
          <a:xfrm>
            <a:off x="539552" y="5198373"/>
            <a:ext cx="1152128" cy="216024"/>
          </a:xfrm>
          <a:prstGeom prst="rect">
            <a:avLst/>
          </a:prstGeom>
          <a:noFill/>
        </p:spPr>
        <p:txBody>
          <a:bodyPr wrap="square">
            <a:spAutoFit/>
          </a:bodyPr>
          <a:lstStyle/>
          <a:p>
            <a:r>
              <a:rPr lang="de-CH" sz="800" dirty="0">
                <a:latin typeface="Calibri" panose="020F0502020204030204" pitchFamily="34" charset="0"/>
                <a:ea typeface="Calibri" panose="020F0502020204030204" pitchFamily="34" charset="0"/>
                <a:cs typeface="Calibri" panose="020F0502020204030204" pitchFamily="34" charset="0"/>
              </a:rPr>
              <a:t>Bildquelle unbekannt</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8146" name="Rectangle 2">
            <a:extLst>
              <a:ext uri="{FF2B5EF4-FFF2-40B4-BE49-F238E27FC236}">
                <a16:creationId xmlns:a16="http://schemas.microsoft.com/office/drawing/2014/main" id="{A0604715-78F9-43F4-A731-4E0DEC4DA2D9}"/>
              </a:ext>
            </a:extLst>
          </p:cNvPr>
          <p:cNvSpPr>
            <a:spLocks noGrp="1" noChangeArrowheads="1"/>
          </p:cNvSpPr>
          <p:nvPr>
            <p:ph type="title" idx="4294967295"/>
          </p:nvPr>
        </p:nvSpPr>
        <p:spPr>
          <a:xfrm>
            <a:off x="179388" y="-14288"/>
            <a:ext cx="8713787" cy="1306513"/>
          </a:xfrm>
        </p:spPr>
        <p:txBody>
          <a:bodyPr/>
          <a:lstStyle/>
          <a:p>
            <a:r>
              <a:rPr lang="de-CH" altLang="de-DE" sz="3600" dirty="0">
                <a:solidFill>
                  <a:schemeClr val="folHlink"/>
                </a:solidFill>
              </a:rPr>
              <a:t>Milch im Tee zerstört </a:t>
            </a:r>
            <a:br>
              <a:rPr lang="de-CH" altLang="de-DE" sz="3600" dirty="0">
                <a:solidFill>
                  <a:schemeClr val="folHlink"/>
                </a:solidFill>
              </a:rPr>
            </a:br>
            <a:r>
              <a:rPr lang="de-CH" altLang="de-DE" sz="3600" dirty="0">
                <a:solidFill>
                  <a:schemeClr val="folHlink"/>
                </a:solidFill>
              </a:rPr>
              <a:t>die Antioxidantien</a:t>
            </a:r>
          </a:p>
        </p:txBody>
      </p:sp>
      <p:sp>
        <p:nvSpPr>
          <p:cNvPr id="518147" name="Line 3">
            <a:extLst>
              <a:ext uri="{FF2B5EF4-FFF2-40B4-BE49-F238E27FC236}">
                <a16:creationId xmlns:a16="http://schemas.microsoft.com/office/drawing/2014/main" id="{39AF4B5F-8307-4930-B45F-5C5E9A976D67}"/>
              </a:ext>
            </a:extLst>
          </p:cNvPr>
          <p:cNvSpPr>
            <a:spLocks noChangeShapeType="1"/>
          </p:cNvSpPr>
          <p:nvPr/>
        </p:nvSpPr>
        <p:spPr bwMode="auto">
          <a:xfrm>
            <a:off x="0" y="1341438"/>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18149" name="Rectangle 5">
            <a:extLst>
              <a:ext uri="{FF2B5EF4-FFF2-40B4-BE49-F238E27FC236}">
                <a16:creationId xmlns:a16="http://schemas.microsoft.com/office/drawing/2014/main" id="{DDCD72A1-6FB5-49F1-8923-E1149EA4186E}"/>
              </a:ext>
            </a:extLst>
          </p:cNvPr>
          <p:cNvSpPr>
            <a:spLocks noChangeArrowheads="1"/>
          </p:cNvSpPr>
          <p:nvPr/>
        </p:nvSpPr>
        <p:spPr bwMode="auto">
          <a:xfrm>
            <a:off x="4356100" y="1844675"/>
            <a:ext cx="3960813" cy="453707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endParaRPr lang="de-CH" altLang="de-DE" sz="2000" dirty="0">
              <a:effectLst>
                <a:outerShdw blurRad="38100" dist="38100" dir="2700000" algn="tl">
                  <a:srgbClr val="000000"/>
                </a:outerShdw>
              </a:effectLst>
              <a:latin typeface="Arial" panose="020B0604020202020204" pitchFamily="34" charset="0"/>
            </a:endParaRPr>
          </a:p>
          <a:p>
            <a:pPr algn="ctr"/>
            <a:r>
              <a:rPr lang="de-CH" altLang="de-DE" sz="2000" dirty="0">
                <a:effectLst>
                  <a:outerShdw blurRad="38100" dist="38100" dir="2700000" algn="tl">
                    <a:srgbClr val="000000"/>
                  </a:outerShdw>
                </a:effectLst>
                <a:latin typeface="Arial" panose="020B0604020202020204" pitchFamily="34" charset="0"/>
              </a:rPr>
              <a:t>Schwarztee wärmt</a:t>
            </a:r>
          </a:p>
          <a:p>
            <a:pPr algn="ctr"/>
            <a:r>
              <a:rPr lang="de-CH" altLang="de-DE" sz="2000" dirty="0">
                <a:effectLst>
                  <a:outerShdw blurRad="38100" dist="38100" dir="2700000" algn="tl">
                    <a:srgbClr val="000000"/>
                  </a:outerShdw>
                </a:effectLst>
                <a:latin typeface="Arial" panose="020B0604020202020204" pitchFamily="34" charset="0"/>
              </a:rPr>
              <a:t>Grüntee kühlt.</a:t>
            </a:r>
          </a:p>
          <a:p>
            <a:pPr algn="ctr"/>
            <a:endParaRPr lang="de-CH" altLang="de-DE" sz="2000" dirty="0">
              <a:effectLst>
                <a:outerShdw blurRad="38100" dist="38100" dir="2700000" algn="tl">
                  <a:srgbClr val="000000"/>
                </a:outerShdw>
              </a:effectLst>
              <a:latin typeface="Arial" panose="020B0604020202020204" pitchFamily="34" charset="0"/>
            </a:endParaRPr>
          </a:p>
          <a:p>
            <a:pPr algn="ctr"/>
            <a:r>
              <a:rPr lang="de-CH" altLang="de-DE" sz="2000" dirty="0">
                <a:effectLst>
                  <a:outerShdw blurRad="38100" dist="38100" dir="2700000" algn="tl">
                    <a:srgbClr val="000000"/>
                  </a:outerShdw>
                </a:effectLst>
                <a:latin typeface="Arial" panose="020B0604020202020204" pitchFamily="34" charset="0"/>
              </a:rPr>
              <a:t>Schwarzer und grüner Tee können vor Radikalen schützen. </a:t>
            </a:r>
          </a:p>
          <a:p>
            <a:pPr algn="ctr"/>
            <a:endParaRPr lang="de-CH" altLang="de-DE" sz="2000" dirty="0">
              <a:effectLst>
                <a:outerShdw blurRad="38100" dist="38100" dir="2700000" algn="tl">
                  <a:srgbClr val="000000"/>
                </a:outerShdw>
              </a:effectLst>
              <a:latin typeface="Arial" panose="020B0604020202020204" pitchFamily="34" charset="0"/>
            </a:endParaRPr>
          </a:p>
          <a:p>
            <a:pPr algn="ctr"/>
            <a:r>
              <a:rPr lang="de-CH" altLang="de-DE" sz="2000" dirty="0">
                <a:effectLst>
                  <a:outerShdw blurRad="38100" dist="38100" dir="2700000" algn="tl">
                    <a:srgbClr val="000000"/>
                  </a:outerShdw>
                </a:effectLst>
                <a:latin typeface="Arial" panose="020B0604020202020204" pitchFamily="34" charset="0"/>
              </a:rPr>
              <a:t>Wer sich diesen Effekt zunutze machen will, sollte den Tee allerdings ohne Milch trinken. </a:t>
            </a:r>
          </a:p>
          <a:p>
            <a:pPr algn="ctr"/>
            <a:endParaRPr lang="de-CH" altLang="de-DE" sz="2000" dirty="0">
              <a:effectLst>
                <a:outerShdw blurRad="38100" dist="38100" dir="2700000" algn="tl">
                  <a:srgbClr val="000000"/>
                </a:outerShdw>
              </a:effectLst>
              <a:latin typeface="Arial" panose="020B0604020202020204" pitchFamily="34" charset="0"/>
            </a:endParaRPr>
          </a:p>
          <a:p>
            <a:pPr algn="ctr"/>
            <a:r>
              <a:rPr lang="de-CH" altLang="de-DE" sz="2000" dirty="0">
                <a:effectLst>
                  <a:outerShdw blurRad="38100" dist="38100" dir="2700000" algn="tl">
                    <a:srgbClr val="000000"/>
                  </a:outerShdw>
                </a:effectLst>
                <a:latin typeface="Arial" panose="020B0604020202020204" pitchFamily="34" charset="0"/>
              </a:rPr>
              <a:t>Nach Milchzugabe sind die antioxidativen Eigenschaften nicht mehr feststellbar.</a:t>
            </a:r>
          </a:p>
          <a:p>
            <a:pPr algn="ctr"/>
            <a:endParaRPr lang="de-CH" altLang="de-DE" sz="2000" dirty="0">
              <a:effectLst>
                <a:outerShdw blurRad="38100" dist="38100" dir="2700000" algn="tl">
                  <a:srgbClr val="000000"/>
                </a:outerShdw>
              </a:effectLst>
              <a:latin typeface="Arial" panose="020B0604020202020204" pitchFamily="34" charset="0"/>
            </a:endParaRPr>
          </a:p>
        </p:txBody>
      </p:sp>
      <p:pic>
        <p:nvPicPr>
          <p:cNvPr id="518150" name="Picture 6">
            <a:extLst>
              <a:ext uri="{FF2B5EF4-FFF2-40B4-BE49-F238E27FC236}">
                <a16:creationId xmlns:a16="http://schemas.microsoft.com/office/drawing/2014/main" id="{271E8E91-E8E8-4AED-AFA1-16B467F3B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1844675"/>
            <a:ext cx="3084513" cy="453707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a:extLst>
              <a:ext uri="{FF2B5EF4-FFF2-40B4-BE49-F238E27FC236}">
                <a16:creationId xmlns:a16="http://schemas.microsoft.com/office/drawing/2014/main" id="{84F34675-4DA0-CBF6-7EDF-4BA376CE0D2B}"/>
              </a:ext>
            </a:extLst>
          </p:cNvPr>
          <p:cNvSpPr txBox="1"/>
          <p:nvPr/>
        </p:nvSpPr>
        <p:spPr>
          <a:xfrm>
            <a:off x="683568" y="6453336"/>
            <a:ext cx="1152128" cy="216024"/>
          </a:xfrm>
          <a:prstGeom prst="rect">
            <a:avLst/>
          </a:prstGeom>
          <a:noFill/>
        </p:spPr>
        <p:txBody>
          <a:bodyPr wrap="square">
            <a:spAutoFit/>
          </a:bodyPr>
          <a:lstStyle/>
          <a:p>
            <a:r>
              <a:rPr lang="de-CH" sz="800" dirty="0">
                <a:latin typeface="Calibri" panose="020F0502020204030204" pitchFamily="34" charset="0"/>
                <a:ea typeface="Calibri" panose="020F0502020204030204" pitchFamily="34" charset="0"/>
                <a:cs typeface="Calibri" panose="020F0502020204030204" pitchFamily="34" charset="0"/>
              </a:rPr>
              <a:t>Bildquelle unbekannt</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3FF89389-9C6A-44E6-A001-34C05850A6DA}"/>
              </a:ext>
            </a:extLst>
          </p:cNvPr>
          <p:cNvSpPr>
            <a:spLocks noGrp="1" noChangeArrowheads="1"/>
          </p:cNvSpPr>
          <p:nvPr>
            <p:ph type="title" idx="4294967295"/>
          </p:nvPr>
        </p:nvSpPr>
        <p:spPr>
          <a:xfrm>
            <a:off x="179388" y="-14288"/>
            <a:ext cx="8713787" cy="1306513"/>
          </a:xfrm>
        </p:spPr>
        <p:txBody>
          <a:bodyPr/>
          <a:lstStyle/>
          <a:p>
            <a:r>
              <a:rPr lang="de-CH" altLang="de-DE" sz="3600" dirty="0">
                <a:solidFill>
                  <a:schemeClr val="folHlink"/>
                </a:solidFill>
              </a:rPr>
              <a:t>Antioxidantien im Gemüse</a:t>
            </a:r>
            <a:br>
              <a:rPr lang="de-CH" altLang="de-DE" sz="3600" dirty="0">
                <a:solidFill>
                  <a:schemeClr val="folHlink"/>
                </a:solidFill>
              </a:rPr>
            </a:br>
            <a:r>
              <a:rPr lang="de-CH" altLang="de-DE" sz="3600" dirty="0">
                <a:solidFill>
                  <a:schemeClr val="folHlink"/>
                </a:solidFill>
              </a:rPr>
              <a:t>Reihenfolge - Wertigkeit</a:t>
            </a:r>
          </a:p>
        </p:txBody>
      </p:sp>
      <p:sp>
        <p:nvSpPr>
          <p:cNvPr id="519171" name="Line 3">
            <a:extLst>
              <a:ext uri="{FF2B5EF4-FFF2-40B4-BE49-F238E27FC236}">
                <a16:creationId xmlns:a16="http://schemas.microsoft.com/office/drawing/2014/main" id="{0FBE2F33-F69E-4F27-994E-619324CC0AA6}"/>
              </a:ext>
            </a:extLst>
          </p:cNvPr>
          <p:cNvSpPr>
            <a:spLocks noChangeShapeType="1"/>
          </p:cNvSpPr>
          <p:nvPr/>
        </p:nvSpPr>
        <p:spPr bwMode="auto">
          <a:xfrm>
            <a:off x="0" y="1341438"/>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19174" name="Rectangle 6">
            <a:extLst>
              <a:ext uri="{FF2B5EF4-FFF2-40B4-BE49-F238E27FC236}">
                <a16:creationId xmlns:a16="http://schemas.microsoft.com/office/drawing/2014/main" id="{B8A86E87-8DF0-42D1-820B-4F72C8E1EB35}"/>
              </a:ext>
            </a:extLst>
          </p:cNvPr>
          <p:cNvSpPr>
            <a:spLocks noChangeArrowheads="1"/>
          </p:cNvSpPr>
          <p:nvPr/>
        </p:nvSpPr>
        <p:spPr bwMode="auto">
          <a:xfrm>
            <a:off x="914400" y="2133600"/>
            <a:ext cx="3081338" cy="3454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r>
              <a:rPr lang="en-US" altLang="de-DE" sz="2000" dirty="0"/>
            </a:br>
            <a:r>
              <a:rPr lang="en-US" altLang="de-DE" sz="2000" dirty="0"/>
              <a:t>Grünkohl	24</a:t>
            </a:r>
          </a:p>
          <a:p>
            <a:pPr algn="l"/>
            <a:r>
              <a:rPr lang="en-US" altLang="de-DE" sz="2000" dirty="0"/>
              <a:t>Knoblauch	23</a:t>
            </a:r>
          </a:p>
          <a:p>
            <a:pPr algn="l"/>
            <a:r>
              <a:rPr lang="en-US" altLang="de-DE" sz="2000" dirty="0"/>
              <a:t>Spinat		17</a:t>
            </a:r>
          </a:p>
          <a:p>
            <a:pPr algn="l"/>
            <a:r>
              <a:rPr lang="en-US" altLang="de-DE" sz="2000" dirty="0"/>
              <a:t>Rosenkohl	16</a:t>
            </a:r>
          </a:p>
          <a:p>
            <a:pPr algn="l"/>
            <a:r>
              <a:rPr lang="en-US" altLang="de-DE" sz="2000" dirty="0"/>
              <a:t>Brokkoli		13</a:t>
            </a:r>
          </a:p>
          <a:p>
            <a:pPr algn="l"/>
            <a:r>
              <a:rPr lang="en-US" altLang="de-DE" sz="2000" dirty="0"/>
              <a:t>Rote Beete	12</a:t>
            </a:r>
          </a:p>
          <a:p>
            <a:pPr algn="l"/>
            <a:r>
              <a:rPr lang="en-US" altLang="de-DE" sz="2000" dirty="0"/>
              <a:t>Rote Paprika	7</a:t>
            </a:r>
          </a:p>
          <a:p>
            <a:pPr algn="l"/>
            <a:r>
              <a:rPr lang="en-US" altLang="de-DE" sz="2000" dirty="0"/>
              <a:t>Zuckermais	7</a:t>
            </a:r>
          </a:p>
          <a:p>
            <a:pPr algn="l"/>
            <a:r>
              <a:rPr lang="en-US" altLang="de-DE" sz="2000" dirty="0"/>
              <a:t>Zwiebeln	6</a:t>
            </a:r>
          </a:p>
          <a:p>
            <a:pPr algn="l"/>
            <a:endParaRPr lang="en-US" altLang="de-DE" sz="2000" dirty="0"/>
          </a:p>
        </p:txBody>
      </p:sp>
      <p:sp>
        <p:nvSpPr>
          <p:cNvPr id="519175" name="Rectangle 7">
            <a:extLst>
              <a:ext uri="{FF2B5EF4-FFF2-40B4-BE49-F238E27FC236}">
                <a16:creationId xmlns:a16="http://schemas.microsoft.com/office/drawing/2014/main" id="{88CE815C-9983-4C77-BB6B-E2309FD1136B}"/>
              </a:ext>
            </a:extLst>
          </p:cNvPr>
          <p:cNvSpPr>
            <a:spLocks noChangeArrowheads="1"/>
          </p:cNvSpPr>
          <p:nvPr/>
        </p:nvSpPr>
        <p:spPr bwMode="auto">
          <a:xfrm>
            <a:off x="5091113" y="2133600"/>
            <a:ext cx="3081337" cy="345757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r>
              <a:rPr lang="en-US" altLang="de-DE" sz="2000" dirty="0"/>
            </a:br>
            <a:r>
              <a:rPr lang="en-US" altLang="de-DE" sz="2000" dirty="0"/>
              <a:t>Auberginen	5</a:t>
            </a:r>
          </a:p>
          <a:p>
            <a:pPr algn="l"/>
            <a:r>
              <a:rPr lang="en-US" altLang="de-DE" sz="2000" dirty="0"/>
              <a:t>Blumenkohl	5</a:t>
            </a:r>
          </a:p>
          <a:p>
            <a:pPr algn="l"/>
            <a:r>
              <a:rPr lang="en-US" altLang="de-DE" sz="2000" dirty="0"/>
              <a:t>Kartoffeln	5</a:t>
            </a:r>
          </a:p>
          <a:p>
            <a:pPr algn="l"/>
            <a:r>
              <a:rPr lang="en-US" altLang="de-DE" sz="2000" dirty="0"/>
              <a:t>Weisskohl	5</a:t>
            </a:r>
          </a:p>
          <a:p>
            <a:pPr algn="l"/>
            <a:r>
              <a:rPr lang="en-US" altLang="de-DE" sz="2000" dirty="0"/>
              <a:t>Buschbohnen	4</a:t>
            </a:r>
          </a:p>
          <a:p>
            <a:pPr algn="l"/>
            <a:r>
              <a:rPr lang="en-US" altLang="de-DE" sz="2000" dirty="0"/>
              <a:t>Kopfsalat	4</a:t>
            </a:r>
          </a:p>
          <a:p>
            <a:pPr algn="l"/>
            <a:r>
              <a:rPr lang="en-US" altLang="de-DE" sz="2000" dirty="0"/>
              <a:t>Möhren		3</a:t>
            </a:r>
          </a:p>
          <a:p>
            <a:pPr algn="l"/>
            <a:r>
              <a:rPr lang="en-US" altLang="de-DE" sz="2000" dirty="0"/>
              <a:t>Sellerie		1</a:t>
            </a:r>
          </a:p>
          <a:p>
            <a:pPr algn="l"/>
            <a:r>
              <a:rPr lang="en-US" altLang="de-DE" sz="2000" dirty="0"/>
              <a:t>Gurken		1</a:t>
            </a:r>
          </a:p>
          <a:p>
            <a:pPr algn="l"/>
            <a:endParaRPr lang="en-US" altLang="de-DE" sz="2000"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0194" name="Rectangle 2">
            <a:extLst>
              <a:ext uri="{FF2B5EF4-FFF2-40B4-BE49-F238E27FC236}">
                <a16:creationId xmlns:a16="http://schemas.microsoft.com/office/drawing/2014/main" id="{F465C55A-59DC-439A-87B2-A2839F9ADCD9}"/>
              </a:ext>
            </a:extLst>
          </p:cNvPr>
          <p:cNvSpPr>
            <a:spLocks noGrp="1" noChangeArrowheads="1"/>
          </p:cNvSpPr>
          <p:nvPr>
            <p:ph type="title" idx="4294967295"/>
          </p:nvPr>
        </p:nvSpPr>
        <p:spPr>
          <a:xfrm>
            <a:off x="179388" y="-1588"/>
            <a:ext cx="8713787" cy="1306513"/>
          </a:xfrm>
        </p:spPr>
        <p:txBody>
          <a:bodyPr/>
          <a:lstStyle/>
          <a:p>
            <a:r>
              <a:rPr lang="de-CH" altLang="de-DE" sz="3600" dirty="0">
                <a:solidFill>
                  <a:schemeClr val="folHlink"/>
                </a:solidFill>
              </a:rPr>
              <a:t>Mit 40 aussehen wie mit 60 </a:t>
            </a:r>
            <a:br>
              <a:rPr lang="de-CH" altLang="de-DE" sz="3600" dirty="0">
                <a:solidFill>
                  <a:schemeClr val="folHlink"/>
                </a:solidFill>
              </a:rPr>
            </a:br>
            <a:r>
              <a:rPr lang="de-CH" altLang="de-DE" sz="3600" dirty="0">
                <a:solidFill>
                  <a:schemeClr val="folHlink"/>
                </a:solidFill>
              </a:rPr>
              <a:t>muss nicht sein</a:t>
            </a:r>
          </a:p>
        </p:txBody>
      </p:sp>
      <p:sp>
        <p:nvSpPr>
          <p:cNvPr id="520195" name="Line 3">
            <a:extLst>
              <a:ext uri="{FF2B5EF4-FFF2-40B4-BE49-F238E27FC236}">
                <a16:creationId xmlns:a16="http://schemas.microsoft.com/office/drawing/2014/main" id="{2321CA0E-0F8F-4B0F-AF91-C8C0316FCC79}"/>
              </a:ext>
            </a:extLst>
          </p:cNvPr>
          <p:cNvSpPr>
            <a:spLocks noChangeShapeType="1"/>
          </p:cNvSpPr>
          <p:nvPr/>
        </p:nvSpPr>
        <p:spPr bwMode="auto">
          <a:xfrm>
            <a:off x="0" y="1341438"/>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20198" name="Rectangle 6">
            <a:extLst>
              <a:ext uri="{FF2B5EF4-FFF2-40B4-BE49-F238E27FC236}">
                <a16:creationId xmlns:a16="http://schemas.microsoft.com/office/drawing/2014/main" id="{9D307465-00F4-4F7D-B28B-1FF925CCC39A}"/>
              </a:ext>
            </a:extLst>
          </p:cNvPr>
          <p:cNvSpPr>
            <a:spLocks noChangeArrowheads="1"/>
          </p:cNvSpPr>
          <p:nvPr/>
        </p:nvSpPr>
        <p:spPr bwMode="auto">
          <a:xfrm>
            <a:off x="4067175" y="2303065"/>
            <a:ext cx="4752975" cy="3693319"/>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r>
              <a:rPr lang="en-US" altLang="de-DE" sz="2000" dirty="0"/>
            </a:br>
            <a:r>
              <a:rPr lang="en-US" altLang="de-DE" sz="2000" dirty="0"/>
              <a:t>Alles, was wir tun können, um das Altern aufzuhalten, unser Erinnerungsvermögen und unsere Lernfähigkeit zu behalten, ist, unsere tägliche Nahrung möglichst reichhaltig </a:t>
            </a:r>
          </a:p>
          <a:p>
            <a:pPr algn="l"/>
            <a:r>
              <a:rPr lang="en-US" altLang="de-DE" sz="2000" dirty="0"/>
              <a:t>mit Früchten und Gemüsen anzureichern, die diesen Antioxidationsprozess unterstützen.</a:t>
            </a:r>
          </a:p>
          <a:p>
            <a:pPr algn="l"/>
            <a:endParaRPr lang="en-US" altLang="de-DE" sz="2000" dirty="0"/>
          </a:p>
          <a:p>
            <a:pPr algn="l"/>
            <a:r>
              <a:rPr lang="en-US" altLang="de-DE" sz="1400" dirty="0"/>
              <a:t>James Joseph, Tufts University, Boston, USA</a:t>
            </a:r>
          </a:p>
          <a:p>
            <a:pPr algn="l"/>
            <a:endParaRPr lang="en-US" altLang="de-DE" sz="2000" dirty="0"/>
          </a:p>
        </p:txBody>
      </p:sp>
      <p:pic>
        <p:nvPicPr>
          <p:cNvPr id="520199" name="Picture 7">
            <a:extLst>
              <a:ext uri="{FF2B5EF4-FFF2-40B4-BE49-F238E27FC236}">
                <a16:creationId xmlns:a16="http://schemas.microsoft.com/office/drawing/2014/main" id="{EECC1DC4-015B-4B5F-A926-AB2B5DA6C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70050"/>
            <a:ext cx="3327400" cy="49276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81973D39-57D0-6314-58E7-46A86C77DC00}"/>
              </a:ext>
            </a:extLst>
          </p:cNvPr>
          <p:cNvSpPr txBox="1"/>
          <p:nvPr/>
        </p:nvSpPr>
        <p:spPr>
          <a:xfrm>
            <a:off x="179388" y="6592888"/>
            <a:ext cx="1152128" cy="216024"/>
          </a:xfrm>
          <a:prstGeom prst="rect">
            <a:avLst/>
          </a:prstGeom>
          <a:noFill/>
        </p:spPr>
        <p:txBody>
          <a:bodyPr wrap="square">
            <a:spAutoFit/>
          </a:bodyPr>
          <a:lstStyle/>
          <a:p>
            <a:r>
              <a:rPr lang="de-CH" sz="800" dirty="0">
                <a:latin typeface="Calibri" panose="020F0502020204030204" pitchFamily="34" charset="0"/>
                <a:ea typeface="Calibri" panose="020F0502020204030204" pitchFamily="34" charset="0"/>
                <a:cs typeface="Calibri" panose="020F0502020204030204" pitchFamily="34" charset="0"/>
              </a:rPr>
              <a:t>Bildquelle unbekannt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5619" name="Rectangle 3">
            <a:extLst>
              <a:ext uri="{FF2B5EF4-FFF2-40B4-BE49-F238E27FC236}">
                <a16:creationId xmlns:a16="http://schemas.microsoft.com/office/drawing/2014/main" id="{6E9E2F3D-6F91-414B-8303-AB19AC250171}"/>
              </a:ext>
            </a:extLst>
          </p:cNvPr>
          <p:cNvSpPr>
            <a:spLocks noGrp="1" noChangeArrowheads="1"/>
          </p:cNvSpPr>
          <p:nvPr>
            <p:ph type="title" idx="4294967295"/>
          </p:nvPr>
        </p:nvSpPr>
        <p:spPr>
          <a:xfrm>
            <a:off x="685800" y="44450"/>
            <a:ext cx="7772400" cy="684213"/>
          </a:xfrm>
        </p:spPr>
        <p:txBody>
          <a:bodyPr/>
          <a:lstStyle/>
          <a:p>
            <a:r>
              <a:rPr lang="de-CH" altLang="de-DE" sz="3600" dirty="0">
                <a:solidFill>
                  <a:schemeClr val="folHlink"/>
                </a:solidFill>
              </a:rPr>
              <a:t>Was sind „Freie Radikale“?</a:t>
            </a:r>
          </a:p>
        </p:txBody>
      </p:sp>
      <p:sp>
        <p:nvSpPr>
          <p:cNvPr id="495622" name="Line 6">
            <a:extLst>
              <a:ext uri="{FF2B5EF4-FFF2-40B4-BE49-F238E27FC236}">
                <a16:creationId xmlns:a16="http://schemas.microsoft.com/office/drawing/2014/main" id="{F5696A42-B38D-482B-9CE7-CA76B9941FF5}"/>
              </a:ext>
            </a:extLst>
          </p:cNvPr>
          <p:cNvSpPr>
            <a:spLocks noChangeShapeType="1"/>
          </p:cNvSpPr>
          <p:nvPr/>
        </p:nvSpPr>
        <p:spPr bwMode="auto">
          <a:xfrm>
            <a:off x="0"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495623" name="Rectangle 7">
            <a:extLst>
              <a:ext uri="{FF2B5EF4-FFF2-40B4-BE49-F238E27FC236}">
                <a16:creationId xmlns:a16="http://schemas.microsoft.com/office/drawing/2014/main" id="{5FED1650-9557-4A57-A250-D4EE5D6E528E}"/>
              </a:ext>
            </a:extLst>
          </p:cNvPr>
          <p:cNvSpPr>
            <a:spLocks noChangeArrowheads="1"/>
          </p:cNvSpPr>
          <p:nvPr/>
        </p:nvSpPr>
        <p:spPr bwMode="auto">
          <a:xfrm>
            <a:off x="571500" y="1379538"/>
            <a:ext cx="80010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e-DE" altLang="de-DE" sz="2000" b="1" dirty="0">
              <a:solidFill>
                <a:schemeClr val="folHlink"/>
              </a:solidFill>
              <a:cs typeface="Times New Roman" panose="02020603050405020304" pitchFamily="18" charset="0"/>
            </a:endParaRPr>
          </a:p>
          <a:p>
            <a:pPr algn="l">
              <a:buClr>
                <a:schemeClr val="folHlink"/>
              </a:buClr>
              <a:buFont typeface="Wingdings" panose="05000000000000000000" pitchFamily="2" charset="2"/>
              <a:buChar char="l"/>
            </a:pPr>
            <a:r>
              <a:rPr lang="de-DE" altLang="de-DE" sz="2000" dirty="0"/>
              <a:t>  "Freie Radikale" werden als natürliche Stoffwechselprodukte </a:t>
            </a:r>
            <a:br>
              <a:rPr lang="de-DE" altLang="de-DE" sz="2000" dirty="0"/>
            </a:br>
            <a:r>
              <a:rPr lang="de-DE" altLang="de-DE" sz="2000" dirty="0"/>
              <a:t>     permanent in unserem Körper produziert und erfüllen </a:t>
            </a:r>
            <a:br>
              <a:rPr lang="de-DE" altLang="de-DE" sz="2000" dirty="0"/>
            </a:br>
            <a:r>
              <a:rPr lang="de-DE" altLang="de-DE" sz="2000" dirty="0"/>
              <a:t>     grundsätzlich lebenswichtige Aufgaben. </a:t>
            </a:r>
          </a:p>
          <a:p>
            <a:pPr algn="l">
              <a:buClr>
                <a:schemeClr val="folHlink"/>
              </a:buClr>
              <a:buFont typeface="Wingdings" panose="05000000000000000000" pitchFamily="2" charset="2"/>
              <a:buChar char="l"/>
            </a:pPr>
            <a:endParaRPr lang="de-DE" altLang="de-DE" sz="2000" dirty="0"/>
          </a:p>
          <a:p>
            <a:pPr algn="l">
              <a:buClr>
                <a:schemeClr val="folHlink"/>
              </a:buClr>
              <a:buFont typeface="Wingdings" panose="05000000000000000000" pitchFamily="2" charset="2"/>
              <a:buChar char="l"/>
            </a:pPr>
            <a:r>
              <a:rPr lang="de-DE" altLang="de-DE" sz="2000" dirty="0"/>
              <a:t>  Umweltbelastungen, Ernährungsmängel, körperlicher oder  </a:t>
            </a:r>
            <a:br>
              <a:rPr lang="de-DE" altLang="de-DE" sz="2000" dirty="0"/>
            </a:br>
            <a:r>
              <a:rPr lang="de-DE" altLang="de-DE" sz="2000" dirty="0"/>
              <a:t>     psychischer können zu einer übermässigen und unkontrollierten  </a:t>
            </a:r>
            <a:br>
              <a:rPr lang="de-DE" altLang="de-DE" sz="2000" dirty="0"/>
            </a:br>
            <a:r>
              <a:rPr lang="de-DE" altLang="de-DE" sz="2000" dirty="0"/>
              <a:t>     Produktion "Freier Radikale" führen. </a:t>
            </a:r>
          </a:p>
          <a:p>
            <a:pPr algn="l">
              <a:buClr>
                <a:schemeClr val="folHlink"/>
              </a:buClr>
              <a:buFont typeface="Wingdings" panose="05000000000000000000" pitchFamily="2" charset="2"/>
              <a:buChar char="l"/>
            </a:pPr>
            <a:endParaRPr lang="de-CH" altLang="de-DE" sz="2000" dirty="0"/>
          </a:p>
          <a:p>
            <a:pPr algn="l">
              <a:buClr>
                <a:schemeClr val="folHlink"/>
              </a:buClr>
              <a:buFont typeface="Wingdings" panose="05000000000000000000" pitchFamily="2" charset="2"/>
              <a:buChar char="l"/>
            </a:pPr>
            <a:r>
              <a:rPr lang="de-CH" altLang="de-DE" sz="2000" dirty="0"/>
              <a:t>  Wenn der Körper dieser „Radikallawine“ nicht mehr gewachsen </a:t>
            </a:r>
            <a:br>
              <a:rPr lang="de-CH" altLang="de-DE" sz="2000" dirty="0"/>
            </a:br>
            <a:r>
              <a:rPr lang="de-CH" altLang="de-DE" sz="2000" dirty="0"/>
              <a:t>     ist, dann werden diese Radikale in unserem Körper zu </a:t>
            </a:r>
            <a:br>
              <a:rPr lang="de-CH" altLang="de-DE" sz="2000" dirty="0"/>
            </a:br>
            <a:r>
              <a:rPr lang="de-CH" altLang="de-DE" sz="2000" dirty="0"/>
              <a:t>     hochgiftigen Zerstören.</a:t>
            </a:r>
            <a:endParaRPr lang="de-DE" altLang="de-DE" sz="2000" dirty="0"/>
          </a:p>
          <a:p>
            <a:pPr algn="l"/>
            <a:endParaRPr lang="de-DE" altLang="de-DE" sz="20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1218" name="Rectangle 2">
            <a:extLst>
              <a:ext uri="{FF2B5EF4-FFF2-40B4-BE49-F238E27FC236}">
                <a16:creationId xmlns:a16="http://schemas.microsoft.com/office/drawing/2014/main" id="{74BCB849-C88F-47E6-9065-C01235476D24}"/>
              </a:ext>
            </a:extLst>
          </p:cNvPr>
          <p:cNvSpPr>
            <a:spLocks noGrp="1" noChangeArrowheads="1"/>
          </p:cNvSpPr>
          <p:nvPr>
            <p:ph type="title" idx="4294967295"/>
          </p:nvPr>
        </p:nvSpPr>
        <p:spPr>
          <a:xfrm>
            <a:off x="179388" y="-14288"/>
            <a:ext cx="8713787" cy="1306513"/>
          </a:xfrm>
        </p:spPr>
        <p:txBody>
          <a:bodyPr/>
          <a:lstStyle/>
          <a:p>
            <a:r>
              <a:rPr lang="de-CH" altLang="de-DE" sz="3600" dirty="0">
                <a:solidFill>
                  <a:schemeClr val="folHlink"/>
                </a:solidFill>
              </a:rPr>
              <a:t>Gerade im Alter ist Gemüse wichtiger denn je</a:t>
            </a:r>
          </a:p>
        </p:txBody>
      </p:sp>
      <p:sp>
        <p:nvSpPr>
          <p:cNvPr id="521219" name="Line 3">
            <a:extLst>
              <a:ext uri="{FF2B5EF4-FFF2-40B4-BE49-F238E27FC236}">
                <a16:creationId xmlns:a16="http://schemas.microsoft.com/office/drawing/2014/main" id="{1ADCE584-1EF1-48B5-ABB1-7A6BA0C4C1A4}"/>
              </a:ext>
            </a:extLst>
          </p:cNvPr>
          <p:cNvSpPr>
            <a:spLocks noChangeShapeType="1"/>
          </p:cNvSpPr>
          <p:nvPr/>
        </p:nvSpPr>
        <p:spPr bwMode="auto">
          <a:xfrm>
            <a:off x="0" y="1341438"/>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21222" name="Rectangle 6">
            <a:extLst>
              <a:ext uri="{FF2B5EF4-FFF2-40B4-BE49-F238E27FC236}">
                <a16:creationId xmlns:a16="http://schemas.microsoft.com/office/drawing/2014/main" id="{735F7857-4B6C-46D3-A4AD-0220EBD41A79}"/>
              </a:ext>
            </a:extLst>
          </p:cNvPr>
          <p:cNvSpPr>
            <a:spLocks noChangeArrowheads="1"/>
          </p:cNvSpPr>
          <p:nvPr/>
        </p:nvSpPr>
        <p:spPr bwMode="auto">
          <a:xfrm>
            <a:off x="4787900" y="2205038"/>
            <a:ext cx="3830638" cy="4103687"/>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lang="de-CH" altLang="de-DE" sz="2000" dirty="0">
                <a:effectLst>
                  <a:outerShdw blurRad="38100" dist="38100" dir="2700000" algn="tl">
                    <a:srgbClr val="000000"/>
                  </a:outerShdw>
                </a:effectLst>
                <a:latin typeface="Arial" panose="020B0604020202020204" pitchFamily="34" charset="0"/>
              </a:rPr>
              <a:t>Altern heisst Verlust der Fähigkeit, </a:t>
            </a:r>
          </a:p>
          <a:p>
            <a:pPr algn="ctr"/>
            <a:r>
              <a:rPr lang="de-CH" altLang="de-DE" sz="2000" dirty="0">
                <a:effectLst>
                  <a:outerShdw blurRad="38100" dist="38100" dir="2700000" algn="tl">
                    <a:srgbClr val="000000"/>
                  </a:outerShdw>
                </a:effectLst>
                <a:latin typeface="Arial" panose="020B0604020202020204" pitchFamily="34" charset="0"/>
              </a:rPr>
              <a:t>den „Freien Radikalen“ entgegen zu wirken.</a:t>
            </a:r>
          </a:p>
          <a:p>
            <a:pPr algn="ctr"/>
            <a:endParaRPr lang="de-CH" altLang="de-DE" sz="2000" dirty="0">
              <a:effectLst>
                <a:outerShdw blurRad="38100" dist="38100" dir="2700000" algn="tl">
                  <a:srgbClr val="000000"/>
                </a:outerShdw>
              </a:effectLst>
              <a:latin typeface="Arial" panose="020B0604020202020204" pitchFamily="34" charset="0"/>
            </a:endParaRPr>
          </a:p>
          <a:p>
            <a:pPr algn="ctr"/>
            <a:r>
              <a:rPr lang="de-CH" altLang="de-DE" sz="2000" dirty="0">
                <a:effectLst>
                  <a:outerShdw blurRad="38100" dist="38100" dir="2700000" algn="tl">
                    <a:srgbClr val="000000"/>
                  </a:outerShdw>
                </a:effectLst>
                <a:latin typeface="Arial" panose="020B0604020202020204" pitchFamily="34" charset="0"/>
              </a:rPr>
              <a:t>Sterben heisst völliger Zusammenbruch aller radikalabwehrenden Massnahmen.</a:t>
            </a:r>
          </a:p>
          <a:p>
            <a:pPr algn="ctr"/>
            <a:endParaRPr lang="de-CH" altLang="de-DE" sz="2000" dirty="0">
              <a:effectLst>
                <a:outerShdw blurRad="38100" dist="38100" dir="2700000" algn="tl">
                  <a:srgbClr val="000000"/>
                </a:outerShdw>
              </a:effectLst>
              <a:latin typeface="Arial" panose="020B0604020202020204" pitchFamily="34" charset="0"/>
            </a:endParaRPr>
          </a:p>
          <a:p>
            <a:pPr algn="ctr"/>
            <a:r>
              <a:rPr lang="de-CH" altLang="de-DE" sz="2000" dirty="0">
                <a:effectLst>
                  <a:outerShdw blurRad="38100" dist="38100" dir="2700000" algn="tl">
                    <a:srgbClr val="000000"/>
                  </a:outerShdw>
                </a:effectLst>
                <a:latin typeface="Arial" panose="020B0604020202020204" pitchFamily="34" charset="0"/>
              </a:rPr>
              <a:t>Antioxidantien im Gemüse killen „Freie Radikale“!</a:t>
            </a:r>
          </a:p>
        </p:txBody>
      </p:sp>
      <p:pic>
        <p:nvPicPr>
          <p:cNvPr id="521223" name="Picture 7">
            <a:extLst>
              <a:ext uri="{FF2B5EF4-FFF2-40B4-BE49-F238E27FC236}">
                <a16:creationId xmlns:a16="http://schemas.microsoft.com/office/drawing/2014/main" id="{2C7A5AA5-4B40-451E-86A8-F02C02CDB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992" y="2235634"/>
            <a:ext cx="3498850" cy="41148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599013A-C143-03EF-F9DE-AAAF306F318A}"/>
              </a:ext>
            </a:extLst>
          </p:cNvPr>
          <p:cNvSpPr txBox="1"/>
          <p:nvPr/>
        </p:nvSpPr>
        <p:spPr>
          <a:xfrm>
            <a:off x="683568" y="6350434"/>
            <a:ext cx="1152128" cy="216024"/>
          </a:xfrm>
          <a:prstGeom prst="rect">
            <a:avLst/>
          </a:prstGeom>
          <a:noFill/>
        </p:spPr>
        <p:txBody>
          <a:bodyPr wrap="square">
            <a:spAutoFit/>
          </a:bodyPr>
          <a:lstStyle/>
          <a:p>
            <a:r>
              <a:rPr lang="de-CH" sz="800" dirty="0">
                <a:latin typeface="Calibri" panose="020F0502020204030204" pitchFamily="34" charset="0"/>
                <a:ea typeface="Calibri" panose="020F0502020204030204" pitchFamily="34" charset="0"/>
                <a:cs typeface="Calibri" panose="020F0502020204030204" pitchFamily="34" charset="0"/>
              </a:rPr>
              <a:t>Bildquelle unbekannt</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3266" name="Rectangle 2">
            <a:extLst>
              <a:ext uri="{FF2B5EF4-FFF2-40B4-BE49-F238E27FC236}">
                <a16:creationId xmlns:a16="http://schemas.microsoft.com/office/drawing/2014/main" id="{EC45E7B5-08AF-4310-A700-D9E7B5DB53C9}"/>
              </a:ext>
            </a:extLst>
          </p:cNvPr>
          <p:cNvSpPr>
            <a:spLocks noGrp="1" noChangeArrowheads="1"/>
          </p:cNvSpPr>
          <p:nvPr>
            <p:ph type="title" idx="4294967295"/>
          </p:nvPr>
        </p:nvSpPr>
        <p:spPr>
          <a:xfrm>
            <a:off x="0" y="44450"/>
            <a:ext cx="9144000" cy="684213"/>
          </a:xfrm>
        </p:spPr>
        <p:txBody>
          <a:bodyPr/>
          <a:lstStyle/>
          <a:p>
            <a:r>
              <a:rPr lang="de-CH" altLang="de-DE" sz="3600" dirty="0">
                <a:solidFill>
                  <a:schemeClr val="folHlink"/>
                </a:solidFill>
              </a:rPr>
              <a:t>Ein Wort zum Wein</a:t>
            </a:r>
          </a:p>
        </p:txBody>
      </p:sp>
      <p:sp>
        <p:nvSpPr>
          <p:cNvPr id="523267" name="Line 3">
            <a:extLst>
              <a:ext uri="{FF2B5EF4-FFF2-40B4-BE49-F238E27FC236}">
                <a16:creationId xmlns:a16="http://schemas.microsoft.com/office/drawing/2014/main" id="{D7A1EEA8-E8E5-49D1-9893-40EB37499E07}"/>
              </a:ext>
            </a:extLst>
          </p:cNvPr>
          <p:cNvSpPr>
            <a:spLocks noChangeShapeType="1"/>
          </p:cNvSpPr>
          <p:nvPr/>
        </p:nvSpPr>
        <p:spPr bwMode="auto">
          <a:xfrm>
            <a:off x="0"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23271" name="Text Box 7">
            <a:extLst>
              <a:ext uri="{FF2B5EF4-FFF2-40B4-BE49-F238E27FC236}">
                <a16:creationId xmlns:a16="http://schemas.microsoft.com/office/drawing/2014/main" id="{19FE6CAC-40DE-43D9-9825-6764010EE012}"/>
              </a:ext>
            </a:extLst>
          </p:cNvPr>
          <p:cNvSpPr txBox="1">
            <a:spLocks noChangeArrowheads="1"/>
          </p:cNvSpPr>
          <p:nvPr/>
        </p:nvSpPr>
        <p:spPr bwMode="auto">
          <a:xfrm>
            <a:off x="395288" y="1379538"/>
            <a:ext cx="82804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2000" dirty="0">
              <a:solidFill>
                <a:schemeClr val="folHlink"/>
              </a:solidFill>
            </a:endParaRPr>
          </a:p>
          <a:p>
            <a:r>
              <a:rPr lang="de-DE" altLang="de-DE" sz="2000" dirty="0">
                <a:solidFill>
                  <a:schemeClr val="folHlink"/>
                </a:solidFill>
              </a:rPr>
              <a:t>"Im Wein liegt Wahrheit" hört man sagen,</a:t>
            </a:r>
            <a:br>
              <a:rPr lang="de-DE" altLang="de-DE" sz="2000" dirty="0">
                <a:solidFill>
                  <a:schemeClr val="folHlink"/>
                </a:solidFill>
              </a:rPr>
            </a:br>
            <a:r>
              <a:rPr lang="de-DE" altLang="de-DE" sz="2000" dirty="0">
                <a:solidFill>
                  <a:schemeClr val="folHlink"/>
                </a:solidFill>
              </a:rPr>
              <a:t>Da sollte man wegen Verleumdung klagen:</a:t>
            </a:r>
            <a:br>
              <a:rPr lang="de-DE" altLang="de-DE" sz="2000" dirty="0">
                <a:solidFill>
                  <a:schemeClr val="folHlink"/>
                </a:solidFill>
              </a:rPr>
            </a:br>
            <a:r>
              <a:rPr lang="de-DE" altLang="de-DE" sz="2000" dirty="0">
                <a:solidFill>
                  <a:schemeClr val="folHlink"/>
                </a:solidFill>
              </a:rPr>
              <a:t>Wein ist bekömmlich und erbaulich -</a:t>
            </a:r>
            <a:br>
              <a:rPr lang="de-DE" altLang="de-DE" sz="2000" dirty="0">
                <a:solidFill>
                  <a:schemeClr val="folHlink"/>
                </a:solidFill>
              </a:rPr>
            </a:br>
            <a:r>
              <a:rPr lang="de-DE" altLang="de-DE" sz="2000" dirty="0">
                <a:solidFill>
                  <a:schemeClr val="folHlink"/>
                </a:solidFill>
              </a:rPr>
              <a:t>Die Wahrheit ist meist unverdaulich" </a:t>
            </a:r>
          </a:p>
          <a:p>
            <a:pPr algn="l"/>
            <a:endParaRPr lang="de-DE" altLang="de-DE" sz="2000" dirty="0">
              <a:solidFill>
                <a:schemeClr val="folHlink"/>
              </a:solidFill>
            </a:endParaRPr>
          </a:p>
          <a:p>
            <a:pPr algn="l"/>
            <a:endParaRPr lang="de-DE" altLang="de-DE" sz="2000" dirty="0"/>
          </a:p>
          <a:p>
            <a:r>
              <a:rPr lang="de-DE" altLang="de-DE" sz="2000" dirty="0"/>
              <a:t>Liselotte von der Pfalz (1652-1722) - Elisabeth Charlotte, Herzogin von Orléans - Schwägerin von Ludwig XIV</a:t>
            </a:r>
          </a:p>
          <a:p>
            <a:endParaRPr lang="de-CH" altLang="de-DE" sz="2000" dirty="0"/>
          </a:p>
          <a:p>
            <a:endParaRPr lang="de-DE" altLang="de-DE" sz="2000" dirty="0"/>
          </a:p>
          <a:p>
            <a:r>
              <a:rPr lang="de-DE" altLang="de-DE" sz="2000" dirty="0"/>
              <a:t>Liselotte vertrat mit Wort und Tat ihren Standpunkt und ihren Specksalat und bewies mit Souveränität: </a:t>
            </a:r>
          </a:p>
          <a:p>
            <a:r>
              <a:rPr lang="de-DE" altLang="de-DE" sz="2000" dirty="0">
                <a:solidFill>
                  <a:schemeClr val="folHlink"/>
                </a:solidFill>
              </a:rPr>
              <a:t>Man ist eine Dame auch ohne Diät.</a:t>
            </a:r>
          </a:p>
          <a:p>
            <a:pPr algn="l"/>
            <a:endParaRPr lang="de-DE" altLang="de-DE" sz="2000" dirty="0">
              <a:solidFill>
                <a:schemeClr val="folHlink"/>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4290" name="Rectangle 2">
            <a:extLst>
              <a:ext uri="{FF2B5EF4-FFF2-40B4-BE49-F238E27FC236}">
                <a16:creationId xmlns:a16="http://schemas.microsoft.com/office/drawing/2014/main" id="{86C871B2-81A6-4804-B09B-75D4F209CA60}"/>
              </a:ext>
            </a:extLst>
          </p:cNvPr>
          <p:cNvSpPr>
            <a:spLocks noGrp="1" noChangeArrowheads="1"/>
          </p:cNvSpPr>
          <p:nvPr>
            <p:ph type="title" idx="4294967295"/>
          </p:nvPr>
        </p:nvSpPr>
        <p:spPr>
          <a:xfrm>
            <a:off x="0" y="31750"/>
            <a:ext cx="9144000" cy="684213"/>
          </a:xfrm>
        </p:spPr>
        <p:txBody>
          <a:bodyPr/>
          <a:lstStyle/>
          <a:p>
            <a:r>
              <a:rPr lang="de-CH" altLang="de-DE" sz="3600" dirty="0">
                <a:solidFill>
                  <a:schemeClr val="folHlink"/>
                </a:solidFill>
              </a:rPr>
              <a:t>Ein zweites Wort zum Wein</a:t>
            </a:r>
          </a:p>
        </p:txBody>
      </p:sp>
      <p:sp>
        <p:nvSpPr>
          <p:cNvPr id="524291" name="Line 3">
            <a:extLst>
              <a:ext uri="{FF2B5EF4-FFF2-40B4-BE49-F238E27FC236}">
                <a16:creationId xmlns:a16="http://schemas.microsoft.com/office/drawing/2014/main" id="{607A1707-F653-42E7-A753-4C2F8A22D871}"/>
              </a:ext>
            </a:extLst>
          </p:cNvPr>
          <p:cNvSpPr>
            <a:spLocks noChangeShapeType="1"/>
          </p:cNvSpPr>
          <p:nvPr/>
        </p:nvSpPr>
        <p:spPr bwMode="auto">
          <a:xfrm>
            <a:off x="0"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24293" name="Text Box 5">
            <a:extLst>
              <a:ext uri="{FF2B5EF4-FFF2-40B4-BE49-F238E27FC236}">
                <a16:creationId xmlns:a16="http://schemas.microsoft.com/office/drawing/2014/main" id="{621089B3-58A6-4FC3-9E6D-C48F0CF523A6}"/>
              </a:ext>
            </a:extLst>
          </p:cNvPr>
          <p:cNvSpPr txBox="1">
            <a:spLocks noChangeArrowheads="1"/>
          </p:cNvSpPr>
          <p:nvPr/>
        </p:nvSpPr>
        <p:spPr bwMode="auto">
          <a:xfrm>
            <a:off x="431800" y="1374775"/>
            <a:ext cx="82804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2000" dirty="0">
              <a:solidFill>
                <a:schemeClr val="folHlink"/>
              </a:solidFill>
            </a:endParaRPr>
          </a:p>
          <a:p>
            <a:pPr algn="l">
              <a:buClr>
                <a:schemeClr val="folHlink"/>
              </a:buClr>
              <a:buFont typeface="Wingdings" panose="05000000000000000000" pitchFamily="2" charset="2"/>
              <a:buChar char="l"/>
            </a:pPr>
            <a:r>
              <a:rPr lang="en-US" altLang="de-DE" sz="2000" dirty="0"/>
              <a:t>  Schwerere Rotweine aus Chile und Frankreich sind nicht nur, wie </a:t>
            </a:r>
            <a:br>
              <a:rPr lang="en-US" altLang="de-DE" sz="2000" dirty="0"/>
            </a:br>
            <a:r>
              <a:rPr lang="en-US" altLang="de-DE" sz="2000" dirty="0"/>
              <a:t>     schon erwähnt, “elektronenreich” sondern auch reich an </a:t>
            </a:r>
            <a:br>
              <a:rPr lang="en-US" altLang="de-DE" sz="2000" dirty="0"/>
            </a:br>
            <a:r>
              <a:rPr lang="en-US" altLang="de-DE" sz="2000" dirty="0"/>
              <a:t>     Antioxidantien</a:t>
            </a:r>
          </a:p>
          <a:p>
            <a:pPr algn="l">
              <a:buClr>
                <a:schemeClr val="folHlink"/>
              </a:buClr>
              <a:buFont typeface="Wingdings" panose="05000000000000000000" pitchFamily="2" charset="2"/>
              <a:buChar char="l"/>
            </a:pPr>
            <a:endParaRPr lang="en-US" altLang="de-DE" sz="2000" dirty="0"/>
          </a:p>
          <a:p>
            <a:pPr algn="l">
              <a:buClr>
                <a:schemeClr val="folHlink"/>
              </a:buClr>
              <a:buFont typeface="Wingdings" panose="05000000000000000000" pitchFamily="2" charset="2"/>
              <a:buChar char="l"/>
            </a:pPr>
            <a:endParaRPr lang="en-US" altLang="de-DE" sz="2000" dirty="0"/>
          </a:p>
          <a:p>
            <a:pPr algn="l">
              <a:buClr>
                <a:schemeClr val="folHlink"/>
              </a:buClr>
              <a:buFont typeface="Wingdings" panose="05000000000000000000" pitchFamily="2" charset="2"/>
              <a:buChar char="l"/>
            </a:pPr>
            <a:r>
              <a:rPr lang="en-US" altLang="de-DE" sz="2000" dirty="0">
                <a:solidFill>
                  <a:schemeClr val="folHlink"/>
                </a:solidFill>
              </a:rPr>
              <a:t>  Eine schlechte Nachricht für Rotweintrinker:</a:t>
            </a:r>
          </a:p>
          <a:p>
            <a:pPr algn="l">
              <a:buClr>
                <a:schemeClr val="folHlink"/>
              </a:buClr>
              <a:buFont typeface="Wingdings" panose="05000000000000000000" pitchFamily="2" charset="2"/>
              <a:buChar char="l"/>
            </a:pPr>
            <a:endParaRPr lang="en-US" altLang="de-DE" sz="2000" dirty="0">
              <a:solidFill>
                <a:schemeClr val="folHlink"/>
              </a:solidFill>
            </a:endParaRPr>
          </a:p>
          <a:p>
            <a:pPr algn="l">
              <a:buClr>
                <a:schemeClr val="folHlink"/>
              </a:buClr>
              <a:buFont typeface="Wingdings" panose="05000000000000000000" pitchFamily="2" charset="2"/>
              <a:buChar char="l"/>
            </a:pPr>
            <a:r>
              <a:rPr lang="en-US" altLang="de-DE" sz="2000" dirty="0">
                <a:solidFill>
                  <a:schemeClr val="folHlink"/>
                </a:solidFill>
              </a:rPr>
              <a:t>  Pro Essen genügen bereits 10ml eines solchen Rotweins, um die </a:t>
            </a:r>
            <a:br>
              <a:rPr lang="en-US" altLang="de-DE" sz="2000" dirty="0">
                <a:solidFill>
                  <a:schemeClr val="folHlink"/>
                </a:solidFill>
              </a:rPr>
            </a:br>
            <a:r>
              <a:rPr lang="en-US" altLang="de-DE" sz="2000" dirty="0">
                <a:solidFill>
                  <a:schemeClr val="folHlink"/>
                </a:solidFill>
              </a:rPr>
              <a:t>     Menge an Antioxidantien wirksam zu heben!</a:t>
            </a:r>
          </a:p>
          <a:p>
            <a:pPr algn="l">
              <a:buClr>
                <a:schemeClr val="folHlink"/>
              </a:buClr>
              <a:buFont typeface="Wingdings" panose="05000000000000000000" pitchFamily="2" charset="2"/>
              <a:buChar char="l"/>
            </a:pPr>
            <a:endParaRPr lang="en-US" altLang="de-DE" sz="2000" dirty="0">
              <a:solidFill>
                <a:schemeClr val="folHlink"/>
              </a:solidFill>
            </a:endParaRPr>
          </a:p>
          <a:p>
            <a:pPr algn="l">
              <a:buClr>
                <a:schemeClr val="folHlink"/>
              </a:buClr>
              <a:buFont typeface="Wingdings" panose="05000000000000000000" pitchFamily="2" charset="2"/>
              <a:buChar char="l"/>
            </a:pPr>
            <a:endParaRPr lang="en-US" altLang="de-DE" sz="2000" dirty="0"/>
          </a:p>
          <a:p>
            <a:pPr algn="l">
              <a:buClr>
                <a:schemeClr val="folHlink"/>
              </a:buClr>
              <a:buFont typeface="Wingdings" panose="05000000000000000000" pitchFamily="2" charset="2"/>
              <a:buChar char="l"/>
            </a:pPr>
            <a:r>
              <a:rPr lang="en-US" altLang="de-DE" sz="2000" dirty="0"/>
              <a:t>  Rotweine aus Italien oder Landweine und Weissweine sind ärmer an </a:t>
            </a:r>
            <a:br>
              <a:rPr lang="en-US" altLang="de-DE" sz="2000" dirty="0"/>
            </a:br>
            <a:r>
              <a:rPr lang="en-US" altLang="de-DE" sz="2000" dirty="0"/>
              <a:t>     negativ geladenen Elektronen und auch ärmer an Antioxidantien</a:t>
            </a:r>
          </a:p>
          <a:p>
            <a:pPr algn="l"/>
            <a:endParaRPr lang="de-DE" altLang="de-DE" sz="2000"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0306" name="Rectangle 2">
            <a:extLst>
              <a:ext uri="{FF2B5EF4-FFF2-40B4-BE49-F238E27FC236}">
                <a16:creationId xmlns:a16="http://schemas.microsoft.com/office/drawing/2014/main" id="{37B02DC2-EECE-4C3C-B4C7-06BAB3D4DDA9}"/>
              </a:ext>
            </a:extLst>
          </p:cNvPr>
          <p:cNvSpPr>
            <a:spLocks noGrp="1" noChangeArrowheads="1"/>
          </p:cNvSpPr>
          <p:nvPr>
            <p:ph type="title" idx="4294967295"/>
          </p:nvPr>
        </p:nvSpPr>
        <p:spPr>
          <a:xfrm>
            <a:off x="179388" y="79375"/>
            <a:ext cx="8713787" cy="555625"/>
          </a:xfrm>
        </p:spPr>
        <p:txBody>
          <a:bodyPr/>
          <a:lstStyle/>
          <a:p>
            <a:r>
              <a:rPr lang="de-DE" altLang="de-DE" sz="3600" dirty="0">
                <a:solidFill>
                  <a:schemeClr val="folHlink"/>
                </a:solidFill>
                <a:effectLst/>
              </a:rPr>
              <a:t>Das Antioxidans Vitamin C</a:t>
            </a:r>
            <a:endParaRPr lang="de-CH" altLang="de-DE" sz="3600" dirty="0">
              <a:solidFill>
                <a:schemeClr val="folHlink"/>
              </a:solidFill>
              <a:effectLst/>
            </a:endParaRPr>
          </a:p>
        </p:txBody>
      </p:sp>
      <p:sp>
        <p:nvSpPr>
          <p:cNvPr id="610307" name="Line 3">
            <a:extLst>
              <a:ext uri="{FF2B5EF4-FFF2-40B4-BE49-F238E27FC236}">
                <a16:creationId xmlns:a16="http://schemas.microsoft.com/office/drawing/2014/main" id="{D71B498D-62DE-4B91-8516-A77A16523FFA}"/>
              </a:ext>
            </a:extLst>
          </p:cNvPr>
          <p:cNvSpPr>
            <a:spLocks noChangeShapeType="1"/>
          </p:cNvSpPr>
          <p:nvPr/>
        </p:nvSpPr>
        <p:spPr bwMode="auto">
          <a:xfrm>
            <a:off x="-36513" y="765175"/>
            <a:ext cx="9144001"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610308" name="Text Box 4">
            <a:extLst>
              <a:ext uri="{FF2B5EF4-FFF2-40B4-BE49-F238E27FC236}">
                <a16:creationId xmlns:a16="http://schemas.microsoft.com/office/drawing/2014/main" id="{365D42C8-4845-4884-AD2C-564E3BF02810}"/>
              </a:ext>
            </a:extLst>
          </p:cNvPr>
          <p:cNvSpPr txBox="1">
            <a:spLocks noChangeArrowheads="1"/>
          </p:cNvSpPr>
          <p:nvPr/>
        </p:nvSpPr>
        <p:spPr bwMode="auto">
          <a:xfrm>
            <a:off x="571500" y="1225550"/>
            <a:ext cx="80010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endParaRPr lang="de-DE" altLang="de-DE" sz="2000" dirty="0">
              <a:solidFill>
                <a:schemeClr val="folHlink"/>
              </a:solidFill>
            </a:endParaRPr>
          </a:p>
          <a:p>
            <a:pPr algn="l" eaLnBrk="0" hangingPunct="0">
              <a:spcBef>
                <a:spcPct val="50000"/>
              </a:spcBef>
              <a:buClr>
                <a:schemeClr val="folHlink"/>
              </a:buClr>
              <a:buFont typeface="Wingdings" panose="05000000000000000000" pitchFamily="2" charset="2"/>
              <a:buChar char="l"/>
            </a:pPr>
            <a:r>
              <a:rPr lang="de-DE" altLang="de-DE" sz="2000" dirty="0"/>
              <a:t>  Vitamin C wirkt als Antioxidans, indem es die freien Elektronen </a:t>
            </a:r>
            <a:br>
              <a:rPr lang="de-DE" altLang="de-DE" sz="2000" dirty="0"/>
            </a:br>
            <a:r>
              <a:rPr lang="de-DE" altLang="de-DE" sz="2000" dirty="0"/>
              <a:t>    eines Radikals abfängt und somit </a:t>
            </a:r>
            <a:r>
              <a:rPr lang="de-DE" altLang="de-DE" sz="2000" dirty="0">
                <a:solidFill>
                  <a:schemeClr val="folHlink"/>
                </a:solidFill>
              </a:rPr>
              <a:t>selbst zu einem Radikal</a:t>
            </a:r>
            <a:r>
              <a:rPr lang="de-DE" altLang="de-DE" sz="2000" dirty="0"/>
              <a:t> wird</a:t>
            </a:r>
            <a:br>
              <a:rPr lang="de-DE" altLang="de-DE" sz="2000" dirty="0"/>
            </a:br>
            <a:endParaRPr lang="de-DE" altLang="de-DE" sz="2000" dirty="0"/>
          </a:p>
          <a:p>
            <a:pPr algn="l" eaLnBrk="0" hangingPunct="0">
              <a:spcBef>
                <a:spcPct val="50000"/>
              </a:spcBef>
              <a:buClr>
                <a:schemeClr val="folHlink"/>
              </a:buClr>
              <a:buFont typeface="Wingdings" panose="05000000000000000000" pitchFamily="2" charset="2"/>
              <a:buChar char="l"/>
            </a:pPr>
            <a:r>
              <a:rPr lang="de-DE" altLang="de-DE" sz="2000" dirty="0"/>
              <a:t>  Dieses ist aber </a:t>
            </a:r>
            <a:r>
              <a:rPr lang="de-DE" altLang="de-DE" sz="2000" dirty="0">
                <a:solidFill>
                  <a:schemeClr val="folHlink"/>
                </a:solidFill>
              </a:rPr>
              <a:t>weniger reaktiv</a:t>
            </a:r>
            <a:r>
              <a:rPr lang="de-DE" altLang="de-DE" sz="2000" dirty="0"/>
              <a:t> und wird anschliessend </a:t>
            </a:r>
            <a:r>
              <a:rPr lang="de-DE" altLang="de-DE" sz="2000" dirty="0">
                <a:solidFill>
                  <a:schemeClr val="folHlink"/>
                </a:solidFill>
              </a:rPr>
              <a:t>meistens </a:t>
            </a:r>
            <a:br>
              <a:rPr lang="de-DE" altLang="de-DE" sz="2000" dirty="0">
                <a:solidFill>
                  <a:schemeClr val="folHlink"/>
                </a:solidFill>
              </a:rPr>
            </a:br>
            <a:r>
              <a:rPr lang="de-DE" altLang="de-DE" sz="2000" dirty="0">
                <a:solidFill>
                  <a:schemeClr val="folHlink"/>
                </a:solidFill>
              </a:rPr>
              <a:t>    abgebaut</a:t>
            </a:r>
            <a:r>
              <a:rPr lang="de-DE" altLang="de-DE" sz="2000" dirty="0"/>
              <a:t> (schützt die „Fresszellen“ des Immunsystems)</a:t>
            </a:r>
            <a:br>
              <a:rPr lang="de-DE" altLang="de-DE" sz="2000" dirty="0"/>
            </a:br>
            <a:endParaRPr lang="de-DE" altLang="de-DE" sz="2000" dirty="0"/>
          </a:p>
          <a:p>
            <a:pPr algn="l" eaLnBrk="0" hangingPunct="0">
              <a:spcBef>
                <a:spcPct val="50000"/>
              </a:spcBef>
              <a:buClr>
                <a:schemeClr val="folHlink"/>
              </a:buClr>
              <a:buFont typeface="Wingdings" panose="05000000000000000000" pitchFamily="2" charset="2"/>
              <a:buChar char="l"/>
            </a:pPr>
            <a:r>
              <a:rPr lang="de-DE" altLang="de-DE" sz="2000" dirty="0"/>
              <a:t>  Doch  (laut einer Tier-Studie): Von Vitamin C reduziertes Fe </a:t>
            </a:r>
            <a:r>
              <a:rPr lang="de-DE" altLang="de-DE" sz="2000" baseline="30000" dirty="0"/>
              <a:t>2+</a:t>
            </a:r>
            <a:r>
              <a:rPr lang="de-DE" altLang="de-DE" sz="2000" dirty="0"/>
              <a:t> </a:t>
            </a:r>
            <a:br>
              <a:rPr lang="de-DE" altLang="de-DE" sz="2000" dirty="0"/>
            </a:br>
            <a:r>
              <a:rPr lang="de-DE" altLang="de-DE" sz="2000" dirty="0"/>
              <a:t>     kann die Radikalbildung fördern - es ist jedoch nicht bewiesen ob </a:t>
            </a:r>
            <a:br>
              <a:rPr lang="de-DE" altLang="de-DE" sz="2000" dirty="0"/>
            </a:br>
            <a:r>
              <a:rPr lang="de-DE" altLang="de-DE" sz="2000" dirty="0"/>
              <a:t>     dieser Vorgang auch auf den Menschen übertragen werden kann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6882" name="Rectangle 2">
            <a:extLst>
              <a:ext uri="{FF2B5EF4-FFF2-40B4-BE49-F238E27FC236}">
                <a16:creationId xmlns:a16="http://schemas.microsoft.com/office/drawing/2014/main" id="{B823443E-943E-46E1-9C7E-7FA9AF237569}"/>
              </a:ext>
            </a:extLst>
          </p:cNvPr>
          <p:cNvSpPr>
            <a:spLocks noGrp="1" noChangeArrowheads="1"/>
          </p:cNvSpPr>
          <p:nvPr>
            <p:ph type="title" idx="4294967295"/>
          </p:nvPr>
        </p:nvSpPr>
        <p:spPr>
          <a:xfrm>
            <a:off x="179388" y="79375"/>
            <a:ext cx="8713787" cy="555625"/>
          </a:xfrm>
        </p:spPr>
        <p:txBody>
          <a:bodyPr/>
          <a:lstStyle/>
          <a:p>
            <a:r>
              <a:rPr lang="de-DE" altLang="de-DE" sz="3600" dirty="0">
                <a:solidFill>
                  <a:schemeClr val="folHlink"/>
                </a:solidFill>
                <a:effectLst/>
              </a:rPr>
              <a:t>Vitamin C Verlust in 24 Std.: 50%</a:t>
            </a:r>
            <a:endParaRPr lang="de-CH" altLang="de-DE" sz="3600" dirty="0">
              <a:solidFill>
                <a:schemeClr val="folHlink"/>
              </a:solidFill>
              <a:effectLst/>
            </a:endParaRPr>
          </a:p>
        </p:txBody>
      </p:sp>
      <p:sp>
        <p:nvSpPr>
          <p:cNvPr id="506883" name="Line 3">
            <a:extLst>
              <a:ext uri="{FF2B5EF4-FFF2-40B4-BE49-F238E27FC236}">
                <a16:creationId xmlns:a16="http://schemas.microsoft.com/office/drawing/2014/main" id="{8D5C723A-FA68-4741-9E52-A35500E51762}"/>
              </a:ext>
            </a:extLst>
          </p:cNvPr>
          <p:cNvSpPr>
            <a:spLocks noChangeShapeType="1"/>
          </p:cNvSpPr>
          <p:nvPr/>
        </p:nvSpPr>
        <p:spPr bwMode="auto">
          <a:xfrm>
            <a:off x="-36513" y="765175"/>
            <a:ext cx="9144001"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6890" name="Rectangle 10">
            <a:extLst>
              <a:ext uri="{FF2B5EF4-FFF2-40B4-BE49-F238E27FC236}">
                <a16:creationId xmlns:a16="http://schemas.microsoft.com/office/drawing/2014/main" id="{7732AC8E-E9F3-4EAD-874C-4F606332D28B}"/>
              </a:ext>
            </a:extLst>
          </p:cNvPr>
          <p:cNvSpPr>
            <a:spLocks noChangeArrowheads="1"/>
          </p:cNvSpPr>
          <p:nvPr/>
        </p:nvSpPr>
        <p:spPr bwMode="auto">
          <a:xfrm>
            <a:off x="2814638" y="1123950"/>
            <a:ext cx="34559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de-DE" sz="2000" dirty="0">
                <a:solidFill>
                  <a:schemeClr val="folHlink"/>
                </a:solidFill>
              </a:rPr>
              <a:t>'</a:t>
            </a:r>
            <a:r>
              <a:rPr lang="en-US" altLang="de-DE" sz="2000" b="1" dirty="0">
                <a:solidFill>
                  <a:schemeClr val="folHlink"/>
                </a:solidFill>
              </a:rPr>
              <a:t>Weiki', 'Bayern-Kiwi'</a:t>
            </a:r>
            <a:br>
              <a:rPr lang="en-US" altLang="de-DE" sz="2000" b="1" dirty="0">
                <a:solidFill>
                  <a:schemeClr val="folHlink"/>
                </a:solidFill>
              </a:rPr>
            </a:br>
            <a:r>
              <a:rPr lang="en-US" altLang="de-DE" sz="2000" i="1" dirty="0">
                <a:solidFill>
                  <a:schemeClr val="folHlink"/>
                </a:solidFill>
              </a:rPr>
              <a:t>Actinidia arguta</a:t>
            </a:r>
            <a:br>
              <a:rPr lang="en-US" altLang="de-DE" sz="2000" i="1" dirty="0">
                <a:solidFill>
                  <a:schemeClr val="folHlink"/>
                </a:solidFill>
              </a:rPr>
            </a:br>
            <a:r>
              <a:rPr lang="en-US" altLang="de-DE" sz="2000" dirty="0">
                <a:solidFill>
                  <a:schemeClr val="folHlink"/>
                </a:solidFill>
              </a:rPr>
              <a:t>Strahlengriffelgewächse</a:t>
            </a:r>
          </a:p>
        </p:txBody>
      </p:sp>
      <p:pic>
        <p:nvPicPr>
          <p:cNvPr id="506892" name="Picture 12">
            <a:extLst>
              <a:ext uri="{FF2B5EF4-FFF2-40B4-BE49-F238E27FC236}">
                <a16:creationId xmlns:a16="http://schemas.microsoft.com/office/drawing/2014/main" id="{8F6F3664-0C35-4270-BA29-4AE4BBCF1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6813" y="2422525"/>
            <a:ext cx="4681537" cy="3489325"/>
          </a:xfrm>
          <a:prstGeom prst="rect">
            <a:avLst/>
          </a:prstGeom>
          <a:noFill/>
          <a:extLst>
            <a:ext uri="{909E8E84-426E-40DD-AFC4-6F175D3DCCD1}">
              <a14:hiddenFill xmlns:a14="http://schemas.microsoft.com/office/drawing/2010/main">
                <a:solidFill>
                  <a:srgbClr val="FFFFFF"/>
                </a:solidFill>
              </a14:hiddenFill>
            </a:ext>
          </a:extLst>
        </p:spPr>
      </p:pic>
      <p:pic>
        <p:nvPicPr>
          <p:cNvPr id="506893" name="Picture 13">
            <a:extLst>
              <a:ext uri="{FF2B5EF4-FFF2-40B4-BE49-F238E27FC236}">
                <a16:creationId xmlns:a16="http://schemas.microsoft.com/office/drawing/2014/main" id="{CF580265-07B0-4AC6-AE85-C58B037CB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422525"/>
            <a:ext cx="2576513" cy="3527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3B727113-D064-C5BB-518E-B8974E2F50E2}"/>
              </a:ext>
            </a:extLst>
          </p:cNvPr>
          <p:cNvSpPr txBox="1"/>
          <p:nvPr/>
        </p:nvSpPr>
        <p:spPr>
          <a:xfrm>
            <a:off x="899592" y="6060028"/>
            <a:ext cx="1152128" cy="216024"/>
          </a:xfrm>
          <a:prstGeom prst="rect">
            <a:avLst/>
          </a:prstGeom>
          <a:noFill/>
        </p:spPr>
        <p:txBody>
          <a:bodyPr wrap="square">
            <a:spAutoFit/>
          </a:bodyPr>
          <a:lstStyle/>
          <a:p>
            <a:r>
              <a:rPr lang="de-CH" sz="800" dirty="0">
                <a:latin typeface="Calibri" panose="020F0502020204030204" pitchFamily="34" charset="0"/>
                <a:ea typeface="Calibri" panose="020F0502020204030204" pitchFamily="34" charset="0"/>
                <a:cs typeface="Calibri" panose="020F0502020204030204" pitchFamily="34" charset="0"/>
              </a:rPr>
              <a:t>Bildquellen unbekannt</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6338" name="Rectangle 2">
            <a:extLst>
              <a:ext uri="{FF2B5EF4-FFF2-40B4-BE49-F238E27FC236}">
                <a16:creationId xmlns:a16="http://schemas.microsoft.com/office/drawing/2014/main" id="{47FDA3BB-F317-47BF-976A-D470645FA067}"/>
              </a:ext>
            </a:extLst>
          </p:cNvPr>
          <p:cNvSpPr>
            <a:spLocks noGrp="1" noChangeArrowheads="1"/>
          </p:cNvSpPr>
          <p:nvPr>
            <p:ph type="title" idx="4294967295"/>
          </p:nvPr>
        </p:nvSpPr>
        <p:spPr>
          <a:xfrm>
            <a:off x="831850" y="4711700"/>
            <a:ext cx="7688263" cy="1309688"/>
          </a:xfrm>
        </p:spPr>
        <p:txBody>
          <a:bodyPr/>
          <a:lstStyle/>
          <a:p>
            <a:pPr algn="l"/>
            <a:r>
              <a:rPr kumimoji="1" lang="de-DE" altLang="de-DE" sz="3600" dirty="0">
                <a:solidFill>
                  <a:schemeClr val="folHlink"/>
                </a:solidFill>
                <a:effectLst/>
              </a:rPr>
              <a:t>Phytamine</a:t>
            </a:r>
            <a:r>
              <a:rPr kumimoji="1" lang="de-DE" altLang="de-DE" sz="3600" dirty="0"/>
              <a:t> </a:t>
            </a:r>
            <a:r>
              <a:rPr kumimoji="1" lang="en-US" altLang="de-DE" sz="3600" dirty="0">
                <a:solidFill>
                  <a:schemeClr val="folHlink"/>
                </a:solidFill>
                <a:effectLst/>
              </a:rPr>
              <a:t>“Pflanzen-Schutzstoffe”</a:t>
            </a:r>
            <a:endParaRPr kumimoji="1" lang="de-DE" altLang="de-DE" sz="3600" dirty="0">
              <a:solidFill>
                <a:schemeClr val="folHlink"/>
              </a:solidFill>
              <a:effectLst/>
            </a:endParaRPr>
          </a:p>
        </p:txBody>
      </p:sp>
      <p:sp>
        <p:nvSpPr>
          <p:cNvPr id="526339" name="Rectangle 3">
            <a:extLst>
              <a:ext uri="{FF2B5EF4-FFF2-40B4-BE49-F238E27FC236}">
                <a16:creationId xmlns:a16="http://schemas.microsoft.com/office/drawing/2014/main" id="{C01911D9-8DAA-4A10-825A-338ECECDB76A}"/>
              </a:ext>
            </a:extLst>
          </p:cNvPr>
          <p:cNvSpPr>
            <a:spLocks noChangeArrowheads="1"/>
          </p:cNvSpPr>
          <p:nvPr/>
        </p:nvSpPr>
        <p:spPr bwMode="auto">
          <a:xfrm>
            <a:off x="4233863" y="1484313"/>
            <a:ext cx="3995737"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r"/>
            <a:r>
              <a:rPr kumimoji="1" lang="en-US" altLang="de-DE" sz="2000" dirty="0">
                <a:solidFill>
                  <a:schemeClr val="folHlink"/>
                </a:solidFill>
                <a:latin typeface="Arial" panose="020B0604020202020204" pitchFamily="34" charset="0"/>
              </a:rPr>
              <a:t>Die Pflanze verteidigt sich gegen widrige Umwelteinflüsse mit </a:t>
            </a:r>
          </a:p>
          <a:p>
            <a:pPr algn="r"/>
            <a:r>
              <a:rPr kumimoji="1" lang="en-US" altLang="de-DE" sz="2000" dirty="0">
                <a:solidFill>
                  <a:schemeClr val="folHlink"/>
                </a:solidFill>
                <a:latin typeface="Arial" panose="020B0604020202020204" pitchFamily="34" charset="0"/>
              </a:rPr>
              <a:t>“bioaktiven  Schutzstoffen”</a:t>
            </a:r>
            <a:endParaRPr kumimoji="1" lang="de-DE" altLang="de-DE" sz="2000" dirty="0">
              <a:solidFill>
                <a:schemeClr val="folHlink"/>
              </a:solidFill>
              <a:latin typeface="Arial" panose="020B0604020202020204" pitchFamily="34" charset="0"/>
            </a:endParaRPr>
          </a:p>
        </p:txBody>
      </p:sp>
      <p:pic>
        <p:nvPicPr>
          <p:cNvPr id="526341" name="Picture 5">
            <a:extLst>
              <a:ext uri="{FF2B5EF4-FFF2-40B4-BE49-F238E27FC236}">
                <a16:creationId xmlns:a16="http://schemas.microsoft.com/office/drawing/2014/main" id="{60BA82CC-D0C8-4AD5-9096-316110BE9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613" y="536575"/>
            <a:ext cx="2816225" cy="2879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9CBD377A-386B-55B3-1B51-69A3ACC77A5C}"/>
              </a:ext>
            </a:extLst>
          </p:cNvPr>
          <p:cNvSpPr txBox="1"/>
          <p:nvPr/>
        </p:nvSpPr>
        <p:spPr>
          <a:xfrm>
            <a:off x="861006" y="3448215"/>
            <a:ext cx="1152128" cy="216024"/>
          </a:xfrm>
          <a:prstGeom prst="rect">
            <a:avLst/>
          </a:prstGeom>
          <a:noFill/>
        </p:spPr>
        <p:txBody>
          <a:bodyPr wrap="square">
            <a:spAutoFit/>
          </a:bodyPr>
          <a:lstStyle/>
          <a:p>
            <a:r>
              <a:rPr lang="de-CH" sz="800" dirty="0">
                <a:latin typeface="Calibri" panose="020F0502020204030204" pitchFamily="34" charset="0"/>
                <a:ea typeface="Calibri" panose="020F0502020204030204" pitchFamily="34" charset="0"/>
                <a:cs typeface="Calibri" panose="020F0502020204030204" pitchFamily="34" charset="0"/>
              </a:rPr>
              <a:t>Bildquelle unbekannt</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5490" name="Rectangle 2">
            <a:extLst>
              <a:ext uri="{FF2B5EF4-FFF2-40B4-BE49-F238E27FC236}">
                <a16:creationId xmlns:a16="http://schemas.microsoft.com/office/drawing/2014/main" id="{20B26F9A-3A0E-4177-BDE2-C7045D832B11}"/>
              </a:ext>
            </a:extLst>
          </p:cNvPr>
          <p:cNvSpPr>
            <a:spLocks noGrp="1" noChangeArrowheads="1"/>
          </p:cNvSpPr>
          <p:nvPr>
            <p:ph type="title" idx="4294967295"/>
          </p:nvPr>
        </p:nvSpPr>
        <p:spPr>
          <a:xfrm>
            <a:off x="0" y="44450"/>
            <a:ext cx="9144000" cy="684213"/>
          </a:xfrm>
        </p:spPr>
        <p:txBody>
          <a:bodyPr/>
          <a:lstStyle/>
          <a:p>
            <a:r>
              <a:rPr lang="de-CH" altLang="de-DE" sz="3600" dirty="0">
                <a:solidFill>
                  <a:schemeClr val="folHlink"/>
                </a:solidFill>
              </a:rPr>
              <a:t>Phytamine: </a:t>
            </a:r>
            <a:r>
              <a:rPr lang="en-US" altLang="de-DE" sz="3600" dirty="0">
                <a:solidFill>
                  <a:schemeClr val="folHlink"/>
                </a:solidFill>
                <a:effectLst/>
              </a:rPr>
              <a:t>Bioaktive Substanzen</a:t>
            </a:r>
            <a:endParaRPr lang="de-CH" altLang="de-DE" sz="3600" dirty="0">
              <a:solidFill>
                <a:schemeClr val="folHlink"/>
              </a:solidFill>
              <a:effectLst/>
            </a:endParaRPr>
          </a:p>
        </p:txBody>
      </p:sp>
      <p:sp>
        <p:nvSpPr>
          <p:cNvPr id="575491" name="Line 3">
            <a:extLst>
              <a:ext uri="{FF2B5EF4-FFF2-40B4-BE49-F238E27FC236}">
                <a16:creationId xmlns:a16="http://schemas.microsoft.com/office/drawing/2014/main" id="{B627A94F-0E1F-4EB2-815D-FF9EF38AB871}"/>
              </a:ext>
            </a:extLst>
          </p:cNvPr>
          <p:cNvSpPr>
            <a:spLocks noChangeShapeType="1"/>
          </p:cNvSpPr>
          <p:nvPr/>
        </p:nvSpPr>
        <p:spPr bwMode="auto">
          <a:xfrm>
            <a:off x="0"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75505" name="Rectangle 17">
            <a:extLst>
              <a:ext uri="{FF2B5EF4-FFF2-40B4-BE49-F238E27FC236}">
                <a16:creationId xmlns:a16="http://schemas.microsoft.com/office/drawing/2014/main" id="{62BB7793-AA24-49F9-8484-237D8D4F61C6}"/>
              </a:ext>
            </a:extLst>
          </p:cNvPr>
          <p:cNvSpPr>
            <a:spLocks noChangeArrowheads="1"/>
          </p:cNvSpPr>
          <p:nvPr/>
        </p:nvSpPr>
        <p:spPr bwMode="auto">
          <a:xfrm>
            <a:off x="250825" y="2111375"/>
            <a:ext cx="4176713" cy="2540000"/>
          </a:xfrm>
          <a:prstGeom prst="rect">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Clr>
                <a:schemeClr val="hlink"/>
              </a:buClr>
              <a:buFont typeface="Wingdings 3" panose="05040102010807070707" pitchFamily="18" charset="2"/>
              <a:buChar char="Æ"/>
            </a:pPr>
            <a:r>
              <a:rPr lang="en-US" altLang="de-DE" sz="2000" dirty="0">
                <a:solidFill>
                  <a:schemeClr val="bg1"/>
                </a:solidFill>
              </a:rPr>
              <a:t>  Anthocyanidine und OPCs</a:t>
            </a:r>
          </a:p>
          <a:p>
            <a:pPr algn="l">
              <a:buClr>
                <a:schemeClr val="hlink"/>
              </a:buClr>
              <a:buFont typeface="Wingdings 3" panose="05040102010807070707" pitchFamily="18" charset="2"/>
              <a:buChar char="Æ"/>
            </a:pPr>
            <a:r>
              <a:rPr lang="en-US" altLang="de-DE" sz="2000" dirty="0">
                <a:solidFill>
                  <a:schemeClr val="bg1"/>
                </a:solidFill>
              </a:rPr>
              <a:t>  Carotinoide</a:t>
            </a:r>
          </a:p>
          <a:p>
            <a:pPr algn="l">
              <a:buClr>
                <a:schemeClr val="hlink"/>
              </a:buClr>
              <a:buFont typeface="Wingdings 3" panose="05040102010807070707" pitchFamily="18" charset="2"/>
              <a:buChar char="Æ"/>
            </a:pPr>
            <a:r>
              <a:rPr lang="en-US" altLang="de-DE" sz="2000" dirty="0">
                <a:solidFill>
                  <a:schemeClr val="bg1"/>
                </a:solidFill>
              </a:rPr>
              <a:t>  Catechine</a:t>
            </a:r>
          </a:p>
          <a:p>
            <a:pPr algn="l">
              <a:buClr>
                <a:schemeClr val="hlink"/>
              </a:buClr>
              <a:buFont typeface="Wingdings 3" panose="05040102010807070707" pitchFamily="18" charset="2"/>
              <a:buChar char="Æ"/>
            </a:pPr>
            <a:r>
              <a:rPr lang="en-US" altLang="de-DE" sz="2000" dirty="0">
                <a:solidFill>
                  <a:schemeClr val="bg1"/>
                </a:solidFill>
              </a:rPr>
              <a:t>  Chlorophyll und Porphyrin </a:t>
            </a:r>
          </a:p>
          <a:p>
            <a:pPr algn="l">
              <a:buClr>
                <a:schemeClr val="hlink"/>
              </a:buClr>
              <a:buFont typeface="Wingdings 3" panose="05040102010807070707" pitchFamily="18" charset="2"/>
              <a:buChar char="Æ"/>
            </a:pPr>
            <a:r>
              <a:rPr lang="en-US" altLang="de-DE" sz="2000" dirty="0">
                <a:solidFill>
                  <a:schemeClr val="bg1"/>
                </a:solidFill>
              </a:rPr>
              <a:t>  Citrus-Bioflavonoide</a:t>
            </a:r>
          </a:p>
          <a:p>
            <a:pPr algn="l">
              <a:buClr>
                <a:schemeClr val="hlink"/>
              </a:buClr>
              <a:buFont typeface="Wingdings 3" panose="05040102010807070707" pitchFamily="18" charset="2"/>
              <a:buChar char="Æ"/>
            </a:pPr>
            <a:r>
              <a:rPr lang="en-US" altLang="de-DE" sz="2000" dirty="0">
                <a:solidFill>
                  <a:schemeClr val="bg1"/>
                </a:solidFill>
              </a:rPr>
              <a:t>  Glucosinolate </a:t>
            </a:r>
          </a:p>
          <a:p>
            <a:pPr algn="l">
              <a:buClr>
                <a:schemeClr val="hlink"/>
              </a:buClr>
              <a:buFont typeface="Wingdings 3" panose="05040102010807070707" pitchFamily="18" charset="2"/>
              <a:buChar char="Æ"/>
            </a:pPr>
            <a:r>
              <a:rPr lang="en-US" altLang="de-DE" sz="2000" dirty="0">
                <a:solidFill>
                  <a:schemeClr val="bg1"/>
                </a:solidFill>
              </a:rPr>
              <a:t>  Lignane</a:t>
            </a:r>
          </a:p>
          <a:p>
            <a:pPr algn="l">
              <a:buClr>
                <a:schemeClr val="hlink"/>
              </a:buClr>
              <a:buFont typeface="Wingdings 3" panose="05040102010807070707" pitchFamily="18" charset="2"/>
              <a:buChar char="Æ"/>
            </a:pPr>
            <a:r>
              <a:rPr lang="en-US" altLang="de-DE" sz="2000" dirty="0">
                <a:solidFill>
                  <a:schemeClr val="bg1"/>
                </a:solidFill>
              </a:rPr>
              <a:t>  Lykopin und Lutein</a:t>
            </a:r>
          </a:p>
        </p:txBody>
      </p:sp>
      <p:sp>
        <p:nvSpPr>
          <p:cNvPr id="575506" name="Rectangle 18">
            <a:extLst>
              <a:ext uri="{FF2B5EF4-FFF2-40B4-BE49-F238E27FC236}">
                <a16:creationId xmlns:a16="http://schemas.microsoft.com/office/drawing/2014/main" id="{8F050E61-11AC-437D-9892-D70347F838A9}"/>
              </a:ext>
            </a:extLst>
          </p:cNvPr>
          <p:cNvSpPr>
            <a:spLocks noChangeArrowheads="1"/>
          </p:cNvSpPr>
          <p:nvPr/>
        </p:nvSpPr>
        <p:spPr bwMode="auto">
          <a:xfrm>
            <a:off x="4716463" y="2098675"/>
            <a:ext cx="4176712" cy="2540000"/>
          </a:xfrm>
          <a:prstGeom prst="rect">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Clr>
                <a:schemeClr val="hlink"/>
              </a:buClr>
              <a:buFont typeface="Wingdings 3" panose="05040102010807070707" pitchFamily="18" charset="2"/>
              <a:buChar char="Æ"/>
            </a:pPr>
            <a:r>
              <a:rPr lang="en-US" altLang="de-DE" sz="2000" dirty="0">
                <a:solidFill>
                  <a:schemeClr val="bg1"/>
                </a:solidFill>
              </a:rPr>
              <a:t>  Phytosterine  </a:t>
            </a:r>
          </a:p>
          <a:p>
            <a:pPr algn="l">
              <a:buClr>
                <a:schemeClr val="hlink"/>
              </a:buClr>
              <a:buFont typeface="Wingdings 3" panose="05040102010807070707" pitchFamily="18" charset="2"/>
              <a:buChar char="Æ"/>
            </a:pPr>
            <a:r>
              <a:rPr lang="en-US" altLang="de-DE" sz="2000" dirty="0">
                <a:solidFill>
                  <a:schemeClr val="bg1"/>
                </a:solidFill>
              </a:rPr>
              <a:t>  Polyphenole</a:t>
            </a:r>
          </a:p>
          <a:p>
            <a:pPr algn="l">
              <a:buClr>
                <a:schemeClr val="hlink"/>
              </a:buClr>
              <a:buFont typeface="Wingdings 3" panose="05040102010807070707" pitchFamily="18" charset="2"/>
              <a:buChar char="Æ"/>
            </a:pPr>
            <a:r>
              <a:rPr lang="en-US" altLang="de-DE" sz="2000" dirty="0">
                <a:solidFill>
                  <a:schemeClr val="bg1"/>
                </a:solidFill>
              </a:rPr>
              <a:t>  Quercetin</a:t>
            </a:r>
          </a:p>
          <a:p>
            <a:pPr algn="l">
              <a:buClr>
                <a:schemeClr val="hlink"/>
              </a:buClr>
              <a:buFont typeface="Wingdings 3" panose="05040102010807070707" pitchFamily="18" charset="2"/>
              <a:buChar char="Æ"/>
            </a:pPr>
            <a:r>
              <a:rPr lang="en-US" altLang="de-DE" sz="2000" dirty="0">
                <a:solidFill>
                  <a:schemeClr val="bg1"/>
                </a:solidFill>
              </a:rPr>
              <a:t>  Resveratrol</a:t>
            </a:r>
          </a:p>
          <a:p>
            <a:pPr algn="l">
              <a:buClr>
                <a:schemeClr val="hlink"/>
              </a:buClr>
              <a:buFont typeface="Wingdings 3" panose="05040102010807070707" pitchFamily="18" charset="2"/>
              <a:buChar char="Æ"/>
            </a:pPr>
            <a:r>
              <a:rPr lang="en-US" altLang="de-DE" sz="2000" dirty="0">
                <a:solidFill>
                  <a:schemeClr val="bg1"/>
                </a:solidFill>
              </a:rPr>
              <a:t>  Saponine </a:t>
            </a:r>
          </a:p>
          <a:p>
            <a:pPr algn="l">
              <a:buClr>
                <a:schemeClr val="hlink"/>
              </a:buClr>
              <a:buFont typeface="Wingdings 3" panose="05040102010807070707" pitchFamily="18" charset="2"/>
              <a:buChar char="Æ"/>
            </a:pPr>
            <a:r>
              <a:rPr lang="en-US" altLang="de-DE" sz="2000" dirty="0">
                <a:solidFill>
                  <a:schemeClr val="bg1"/>
                </a:solidFill>
              </a:rPr>
              <a:t>  Tee-Polyphenole </a:t>
            </a:r>
          </a:p>
          <a:p>
            <a:pPr algn="l">
              <a:buClr>
                <a:schemeClr val="hlink"/>
              </a:buClr>
              <a:buFont typeface="Wingdings 3" panose="05040102010807070707" pitchFamily="18" charset="2"/>
              <a:buChar char="Æ"/>
            </a:pPr>
            <a:r>
              <a:rPr lang="en-US" altLang="de-DE" sz="2000" dirty="0">
                <a:solidFill>
                  <a:schemeClr val="bg1"/>
                </a:solidFill>
              </a:rPr>
              <a:t>  Terpene </a:t>
            </a:r>
            <a:br>
              <a:rPr lang="en-US" altLang="de-DE" sz="2000" dirty="0">
                <a:solidFill>
                  <a:schemeClr val="bg1"/>
                </a:solidFill>
              </a:rPr>
            </a:br>
            <a:endParaRPr lang="en-US" altLang="de-DE" sz="2000" dirty="0">
              <a:solidFill>
                <a:schemeClr val="bg1"/>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2898" name="Rectangle 2">
            <a:extLst>
              <a:ext uri="{FF2B5EF4-FFF2-40B4-BE49-F238E27FC236}">
                <a16:creationId xmlns:a16="http://schemas.microsoft.com/office/drawing/2014/main" id="{D560F374-47AF-4F32-8ADA-5636D4D4F739}"/>
              </a:ext>
            </a:extLst>
          </p:cNvPr>
          <p:cNvSpPr>
            <a:spLocks noGrp="1" noChangeArrowheads="1"/>
          </p:cNvSpPr>
          <p:nvPr>
            <p:ph type="title" idx="4294967295"/>
          </p:nvPr>
        </p:nvSpPr>
        <p:spPr>
          <a:xfrm>
            <a:off x="0" y="31750"/>
            <a:ext cx="9144000" cy="684213"/>
          </a:xfrm>
        </p:spPr>
        <p:txBody>
          <a:bodyPr/>
          <a:lstStyle/>
          <a:p>
            <a:r>
              <a:rPr lang="de-DE" altLang="de-DE" sz="3600" dirty="0">
                <a:solidFill>
                  <a:schemeClr val="folHlink"/>
                </a:solidFill>
              </a:rPr>
              <a:t>Tausende verschiedener Schutzstoffe</a:t>
            </a:r>
            <a:endParaRPr lang="de-CH" altLang="de-DE" sz="3600" dirty="0">
              <a:solidFill>
                <a:schemeClr val="folHlink"/>
              </a:solidFill>
            </a:endParaRPr>
          </a:p>
        </p:txBody>
      </p:sp>
      <p:sp>
        <p:nvSpPr>
          <p:cNvPr id="592899" name="Line 3">
            <a:extLst>
              <a:ext uri="{FF2B5EF4-FFF2-40B4-BE49-F238E27FC236}">
                <a16:creationId xmlns:a16="http://schemas.microsoft.com/office/drawing/2014/main" id="{460C1F6A-249F-4B44-BB79-5D65B9327F0D}"/>
              </a:ext>
            </a:extLst>
          </p:cNvPr>
          <p:cNvSpPr>
            <a:spLocks noChangeShapeType="1"/>
          </p:cNvSpPr>
          <p:nvPr/>
        </p:nvSpPr>
        <p:spPr bwMode="auto">
          <a:xfrm>
            <a:off x="0"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92901" name="Rectangle 5">
            <a:extLst>
              <a:ext uri="{FF2B5EF4-FFF2-40B4-BE49-F238E27FC236}">
                <a16:creationId xmlns:a16="http://schemas.microsoft.com/office/drawing/2014/main" id="{036FDF5D-EF88-429D-8033-485A0DA2AC04}"/>
              </a:ext>
            </a:extLst>
          </p:cNvPr>
          <p:cNvSpPr>
            <a:spLocks noChangeArrowheads="1"/>
          </p:cNvSpPr>
          <p:nvPr/>
        </p:nvSpPr>
        <p:spPr bwMode="auto">
          <a:xfrm>
            <a:off x="1052513" y="1384300"/>
            <a:ext cx="7037387"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r>
              <a:rPr lang="de-DE" altLang="de-DE" sz="2000" dirty="0">
                <a:solidFill>
                  <a:schemeClr val="folHlink"/>
                </a:solidFill>
                <a:latin typeface="Arial" panose="020B0604020202020204" pitchFamily="34" charset="0"/>
              </a:rPr>
              <a:t>Sekundäre Pflanzenstoffe:</a:t>
            </a:r>
          </a:p>
          <a:p>
            <a:endParaRPr lang="de-DE" altLang="de-DE" sz="2000" dirty="0">
              <a:solidFill>
                <a:schemeClr val="folHlink"/>
              </a:solidFill>
              <a:latin typeface="Arial" panose="020B0604020202020204" pitchFamily="34" charset="0"/>
            </a:endParaRPr>
          </a:p>
          <a:p>
            <a:pPr>
              <a:buClr>
                <a:schemeClr val="folHlink"/>
              </a:buClr>
              <a:buFont typeface="Wingdings" panose="05000000000000000000" pitchFamily="2" charset="2"/>
              <a:buChar char="l"/>
            </a:pPr>
            <a:r>
              <a:rPr lang="de-DE" altLang="de-DE" sz="2000" dirty="0">
                <a:latin typeface="Arial" panose="020B0604020202020204" pitchFamily="34" charset="0"/>
              </a:rPr>
              <a:t>  Schutz  gegen Schädlinge und Krankheiten</a:t>
            </a:r>
          </a:p>
          <a:p>
            <a:pPr>
              <a:buClr>
                <a:schemeClr val="folHlink"/>
              </a:buClr>
              <a:buFont typeface="Wingdings" panose="05000000000000000000" pitchFamily="2" charset="2"/>
              <a:buChar char="l"/>
            </a:pPr>
            <a:r>
              <a:rPr lang="de-DE" altLang="de-DE" sz="2000" dirty="0">
                <a:latin typeface="Arial" panose="020B0604020202020204" pitchFamily="34" charset="0"/>
              </a:rPr>
              <a:t>  Wachstumsregulatoren</a:t>
            </a:r>
            <a:br>
              <a:rPr lang="de-DE" altLang="de-DE" sz="2000" dirty="0">
                <a:latin typeface="Arial" panose="020B0604020202020204" pitchFamily="34" charset="0"/>
              </a:rPr>
            </a:br>
            <a:endParaRPr lang="de-DE" altLang="de-DE" sz="2000" dirty="0">
              <a:latin typeface="Arial" panose="020B0604020202020204" pitchFamily="34" charset="0"/>
            </a:endParaRPr>
          </a:p>
          <a:p>
            <a:pPr>
              <a:buClr>
                <a:schemeClr val="folHlink"/>
              </a:buClr>
              <a:buFont typeface="Wingdings" panose="05000000000000000000" pitchFamily="2" charset="2"/>
              <a:buChar char="l"/>
            </a:pPr>
            <a:r>
              <a:rPr lang="de-DE" altLang="de-DE" sz="2000" dirty="0">
                <a:latin typeface="Arial" panose="020B0604020202020204" pitchFamily="34" charset="0"/>
              </a:rPr>
              <a:t>  Pflanzenfarbstoffe: Das Bunte im Gemüse</a:t>
            </a:r>
            <a:br>
              <a:rPr lang="de-DE" altLang="de-DE" sz="2000" dirty="0">
                <a:latin typeface="Arial" panose="020B0604020202020204" pitchFamily="34" charset="0"/>
              </a:rPr>
            </a:br>
            <a:endParaRPr lang="de-DE" altLang="de-DE" sz="2000" dirty="0">
              <a:latin typeface="Arial" panose="020B0604020202020204" pitchFamily="34" charset="0"/>
            </a:endParaRPr>
          </a:p>
          <a:p>
            <a:pPr>
              <a:buClr>
                <a:schemeClr val="folHlink"/>
              </a:buClr>
              <a:buFont typeface="Wingdings" panose="05000000000000000000" pitchFamily="2" charset="2"/>
              <a:buChar char="l"/>
            </a:pPr>
            <a:r>
              <a:rPr lang="de-DE" altLang="de-DE" sz="2000" dirty="0">
                <a:latin typeface="Arial" panose="020B0604020202020204" pitchFamily="34" charset="0"/>
              </a:rPr>
              <a:t>  </a:t>
            </a:r>
            <a:r>
              <a:rPr lang="de-DE" altLang="de-DE" sz="2000" dirty="0">
                <a:solidFill>
                  <a:schemeClr val="folHlink"/>
                </a:solidFill>
                <a:latin typeface="Arial" panose="020B0604020202020204" pitchFamily="34" charset="0"/>
              </a:rPr>
              <a:t>Geruchs - und Geschmacksstoffe:</a:t>
            </a:r>
            <a:br>
              <a:rPr lang="de-DE" altLang="de-DE" sz="2000" dirty="0">
                <a:solidFill>
                  <a:schemeClr val="folHlink"/>
                </a:solidFill>
                <a:latin typeface="Arial" panose="020B0604020202020204" pitchFamily="34" charset="0"/>
              </a:rPr>
            </a:br>
            <a:r>
              <a:rPr lang="de-DE" altLang="de-DE" sz="2000" dirty="0">
                <a:solidFill>
                  <a:schemeClr val="folHlink"/>
                </a:solidFill>
                <a:latin typeface="Arial" panose="020B0604020202020204" pitchFamily="34" charset="0"/>
              </a:rPr>
              <a:t>     Ursache für die Fülle von unterschiedlichen Aroma- und </a:t>
            </a:r>
            <a:br>
              <a:rPr lang="de-DE" altLang="de-DE" sz="2000" dirty="0">
                <a:solidFill>
                  <a:schemeClr val="folHlink"/>
                </a:solidFill>
                <a:latin typeface="Arial" panose="020B0604020202020204" pitchFamily="34" charset="0"/>
              </a:rPr>
            </a:br>
            <a:r>
              <a:rPr lang="de-DE" altLang="de-DE" sz="2000" dirty="0">
                <a:solidFill>
                  <a:schemeClr val="folHlink"/>
                </a:solidFill>
                <a:latin typeface="Arial" panose="020B0604020202020204" pitchFamily="34" charset="0"/>
              </a:rPr>
              <a:t>     Geschmacksrichtungen bei Obst und Gemüse </a:t>
            </a:r>
            <a:br>
              <a:rPr lang="de-DE" altLang="de-DE" sz="2000" dirty="0">
                <a:solidFill>
                  <a:schemeClr val="folHlink"/>
                </a:solidFill>
                <a:latin typeface="Arial" panose="020B0604020202020204" pitchFamily="34" charset="0"/>
              </a:rPr>
            </a:br>
            <a:endParaRPr lang="de-DE" altLang="de-DE" sz="2000" dirty="0">
              <a:solidFill>
                <a:schemeClr val="folHlink"/>
              </a:solidFill>
              <a:latin typeface="Arial" panose="020B0604020202020204" pitchFamily="34" charset="0"/>
            </a:endParaRPr>
          </a:p>
          <a:p>
            <a:pPr>
              <a:buClr>
                <a:schemeClr val="folHlink"/>
              </a:buClr>
              <a:buFont typeface="Wingdings" panose="05000000000000000000" pitchFamily="2" charset="2"/>
              <a:buChar char="l"/>
            </a:pPr>
            <a:r>
              <a:rPr lang="de-DE" altLang="de-DE" sz="2000" dirty="0">
                <a:latin typeface="Arial" panose="020B0604020202020204" pitchFamily="34" charset="0"/>
              </a:rPr>
              <a:t>  Mehr als 10'000 verschiedene sekundäre Pflanzenstoffe</a:t>
            </a:r>
          </a:p>
          <a:p>
            <a:pPr>
              <a:buClr>
                <a:schemeClr val="folHlink"/>
              </a:buClr>
              <a:buFont typeface="Wingdings" panose="05000000000000000000" pitchFamily="2" charset="2"/>
              <a:buChar char="l"/>
            </a:pPr>
            <a:r>
              <a:rPr lang="de-DE" altLang="de-DE" sz="2000" dirty="0">
                <a:latin typeface="Arial" panose="020B0604020202020204" pitchFamily="34" charset="0"/>
              </a:rPr>
              <a:t>  Mischkost:  ca. 1.5 Gramm täglich</a:t>
            </a:r>
          </a:p>
          <a:p>
            <a:pPr>
              <a:buClr>
                <a:schemeClr val="folHlink"/>
              </a:buClr>
              <a:buFont typeface="Wingdings" panose="05000000000000000000" pitchFamily="2" charset="2"/>
              <a:buChar char="l"/>
            </a:pPr>
            <a:r>
              <a:rPr lang="de-DE" altLang="de-DE" sz="2000" dirty="0">
                <a:latin typeface="Arial" panose="020B0604020202020204" pitchFamily="34" charset="0"/>
              </a:rPr>
              <a:t>  Vegetarier kommen leicht auf das Doppelte</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78" name="Rectangle 2">
            <a:extLst>
              <a:ext uri="{FF2B5EF4-FFF2-40B4-BE49-F238E27FC236}">
                <a16:creationId xmlns:a16="http://schemas.microsoft.com/office/drawing/2014/main" id="{630135EB-3954-413F-B201-4A537BF35FDF}"/>
              </a:ext>
            </a:extLst>
          </p:cNvPr>
          <p:cNvSpPr>
            <a:spLocks noGrp="1" noChangeArrowheads="1"/>
          </p:cNvSpPr>
          <p:nvPr>
            <p:ph type="title" idx="4294967295"/>
          </p:nvPr>
        </p:nvSpPr>
        <p:spPr>
          <a:xfrm>
            <a:off x="0" y="31750"/>
            <a:ext cx="9144000" cy="684213"/>
          </a:xfrm>
        </p:spPr>
        <p:txBody>
          <a:bodyPr/>
          <a:lstStyle/>
          <a:p>
            <a:r>
              <a:rPr lang="de-DE" altLang="de-DE" sz="3600" dirty="0">
                <a:solidFill>
                  <a:schemeClr val="folHlink"/>
                </a:solidFill>
                <a:effectLst/>
              </a:rPr>
              <a:t>Gesundheitliche Wirkungen</a:t>
            </a:r>
            <a:endParaRPr lang="de-CH" altLang="de-DE" sz="3600" dirty="0">
              <a:solidFill>
                <a:schemeClr val="folHlink"/>
              </a:solidFill>
              <a:effectLst/>
            </a:endParaRPr>
          </a:p>
        </p:txBody>
      </p:sp>
      <p:sp>
        <p:nvSpPr>
          <p:cNvPr id="536579" name="Line 3">
            <a:extLst>
              <a:ext uri="{FF2B5EF4-FFF2-40B4-BE49-F238E27FC236}">
                <a16:creationId xmlns:a16="http://schemas.microsoft.com/office/drawing/2014/main" id="{8E96E9BF-6AE4-456E-9474-A40CBB4791FB}"/>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36593" name="Text Box 17">
            <a:extLst>
              <a:ext uri="{FF2B5EF4-FFF2-40B4-BE49-F238E27FC236}">
                <a16:creationId xmlns:a16="http://schemas.microsoft.com/office/drawing/2014/main" id="{449505FF-9047-4790-886C-CCDD5353F3E6}"/>
              </a:ext>
            </a:extLst>
          </p:cNvPr>
          <p:cNvSpPr txBox="1">
            <a:spLocks noChangeArrowheads="1"/>
          </p:cNvSpPr>
          <p:nvPr/>
        </p:nvSpPr>
        <p:spPr bwMode="auto">
          <a:xfrm>
            <a:off x="530225" y="1330325"/>
            <a:ext cx="2524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sz="1600" b="1" dirty="0">
                <a:solidFill>
                  <a:schemeClr val="folHlink"/>
                </a:solidFill>
              </a:rPr>
              <a:t>Antimikrobielle Wirkung</a:t>
            </a:r>
          </a:p>
        </p:txBody>
      </p:sp>
      <p:sp>
        <p:nvSpPr>
          <p:cNvPr id="536594" name="Text Box 18">
            <a:extLst>
              <a:ext uri="{FF2B5EF4-FFF2-40B4-BE49-F238E27FC236}">
                <a16:creationId xmlns:a16="http://schemas.microsoft.com/office/drawing/2014/main" id="{A9FA305A-04F6-4484-8867-92ECD1251A82}"/>
              </a:ext>
            </a:extLst>
          </p:cNvPr>
          <p:cNvSpPr txBox="1">
            <a:spLocks noChangeArrowheads="1"/>
          </p:cNvSpPr>
          <p:nvPr/>
        </p:nvSpPr>
        <p:spPr bwMode="auto">
          <a:xfrm>
            <a:off x="530225" y="2244725"/>
            <a:ext cx="2330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sz="1600" b="1" dirty="0">
                <a:solidFill>
                  <a:schemeClr val="folHlink"/>
                </a:solidFill>
              </a:rPr>
              <a:t>Antioxidative Wirkung</a:t>
            </a:r>
          </a:p>
        </p:txBody>
      </p:sp>
      <p:sp>
        <p:nvSpPr>
          <p:cNvPr id="536595" name="Text Box 19">
            <a:extLst>
              <a:ext uri="{FF2B5EF4-FFF2-40B4-BE49-F238E27FC236}">
                <a16:creationId xmlns:a16="http://schemas.microsoft.com/office/drawing/2014/main" id="{5D813868-4A7E-458F-962D-3FC709231EB9}"/>
              </a:ext>
            </a:extLst>
          </p:cNvPr>
          <p:cNvSpPr txBox="1">
            <a:spLocks noChangeArrowheads="1"/>
          </p:cNvSpPr>
          <p:nvPr/>
        </p:nvSpPr>
        <p:spPr bwMode="auto">
          <a:xfrm>
            <a:off x="530225" y="3552825"/>
            <a:ext cx="185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sz="1600" b="1" dirty="0">
                <a:solidFill>
                  <a:schemeClr val="folHlink"/>
                </a:solidFill>
              </a:rPr>
              <a:t>Schutz vor Krebs</a:t>
            </a:r>
          </a:p>
        </p:txBody>
      </p:sp>
      <p:sp>
        <p:nvSpPr>
          <p:cNvPr id="536596" name="Text Box 20">
            <a:extLst>
              <a:ext uri="{FF2B5EF4-FFF2-40B4-BE49-F238E27FC236}">
                <a16:creationId xmlns:a16="http://schemas.microsoft.com/office/drawing/2014/main" id="{D258DD58-CD0E-4EBE-A025-7A54C37AA804}"/>
              </a:ext>
            </a:extLst>
          </p:cNvPr>
          <p:cNvSpPr txBox="1">
            <a:spLocks noChangeArrowheads="1"/>
          </p:cNvSpPr>
          <p:nvPr/>
        </p:nvSpPr>
        <p:spPr bwMode="auto">
          <a:xfrm>
            <a:off x="530225" y="4581525"/>
            <a:ext cx="2690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sz="1600" b="1" dirty="0">
                <a:solidFill>
                  <a:schemeClr val="folHlink"/>
                </a:solidFill>
              </a:rPr>
              <a:t>Antientzündliche Wirkung</a:t>
            </a:r>
          </a:p>
        </p:txBody>
      </p:sp>
      <p:sp>
        <p:nvSpPr>
          <p:cNvPr id="536597" name="Text Box 21">
            <a:extLst>
              <a:ext uri="{FF2B5EF4-FFF2-40B4-BE49-F238E27FC236}">
                <a16:creationId xmlns:a16="http://schemas.microsoft.com/office/drawing/2014/main" id="{C4639AB9-742E-463B-A3DE-E6083603A9A8}"/>
              </a:ext>
            </a:extLst>
          </p:cNvPr>
          <p:cNvSpPr txBox="1">
            <a:spLocks noChangeArrowheads="1"/>
          </p:cNvSpPr>
          <p:nvPr/>
        </p:nvSpPr>
        <p:spPr bwMode="auto">
          <a:xfrm>
            <a:off x="530225" y="5572125"/>
            <a:ext cx="2135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sz="1600" b="1" dirty="0">
                <a:solidFill>
                  <a:schemeClr val="folHlink"/>
                </a:solidFill>
              </a:rPr>
              <a:t>Cholesterinsenkung</a:t>
            </a:r>
          </a:p>
        </p:txBody>
      </p:sp>
      <p:sp>
        <p:nvSpPr>
          <p:cNvPr id="536598" name="Text Box 22">
            <a:extLst>
              <a:ext uri="{FF2B5EF4-FFF2-40B4-BE49-F238E27FC236}">
                <a16:creationId xmlns:a16="http://schemas.microsoft.com/office/drawing/2014/main" id="{00CE457F-A235-4F57-95A7-7C231DC3E5A5}"/>
              </a:ext>
            </a:extLst>
          </p:cNvPr>
          <p:cNvSpPr txBox="1">
            <a:spLocks noChangeArrowheads="1"/>
          </p:cNvSpPr>
          <p:nvPr/>
        </p:nvSpPr>
        <p:spPr bwMode="auto">
          <a:xfrm>
            <a:off x="3489325" y="1330325"/>
            <a:ext cx="39433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sz="1600" dirty="0"/>
              <a:t>Das Wachstum von Mikroorganismen, </a:t>
            </a:r>
          </a:p>
          <a:p>
            <a:pPr algn="l" eaLnBrk="0" hangingPunct="0"/>
            <a:r>
              <a:rPr lang="de-DE" altLang="de-DE" sz="1600" dirty="0"/>
              <a:t>wie Bakterien, Pilze, Hefen wird gehemmt</a:t>
            </a:r>
          </a:p>
        </p:txBody>
      </p:sp>
      <p:sp>
        <p:nvSpPr>
          <p:cNvPr id="536599" name="Text Box 23">
            <a:extLst>
              <a:ext uri="{FF2B5EF4-FFF2-40B4-BE49-F238E27FC236}">
                <a16:creationId xmlns:a16="http://schemas.microsoft.com/office/drawing/2014/main" id="{B1DDB722-012C-4C53-BBF1-E1D5FDA1A8B3}"/>
              </a:ext>
            </a:extLst>
          </p:cNvPr>
          <p:cNvSpPr txBox="1">
            <a:spLocks noChangeArrowheads="1"/>
          </p:cNvSpPr>
          <p:nvPr/>
        </p:nvSpPr>
        <p:spPr bwMode="auto">
          <a:xfrm>
            <a:off x="3489325" y="2257425"/>
            <a:ext cx="4440238"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sz="1600" dirty="0"/>
              <a:t>freie Radikale, die als aggressive Stoffe im</a:t>
            </a:r>
          </a:p>
          <a:p>
            <a:pPr algn="l" eaLnBrk="0" hangingPunct="0"/>
            <a:r>
              <a:rPr lang="de-DE" altLang="de-DE" sz="1600" dirty="0"/>
              <a:t>Körper gebildet werden und bei der Entstehung</a:t>
            </a:r>
          </a:p>
          <a:p>
            <a:pPr algn="l" eaLnBrk="0" hangingPunct="0"/>
            <a:r>
              <a:rPr lang="de-DE" altLang="de-DE" sz="1600" dirty="0"/>
              <a:t>von Arteriosklerose und Krebs eine wichtige</a:t>
            </a:r>
          </a:p>
          <a:p>
            <a:pPr algn="l" eaLnBrk="0" hangingPunct="0"/>
            <a:r>
              <a:rPr lang="de-DE" altLang="de-DE" sz="1600" dirty="0"/>
              <a:t>Rolle spielen, werden abgefangen</a:t>
            </a:r>
          </a:p>
        </p:txBody>
      </p:sp>
      <p:sp>
        <p:nvSpPr>
          <p:cNvPr id="536600" name="Text Box 24">
            <a:extLst>
              <a:ext uri="{FF2B5EF4-FFF2-40B4-BE49-F238E27FC236}">
                <a16:creationId xmlns:a16="http://schemas.microsoft.com/office/drawing/2014/main" id="{888ED818-47D6-4930-877A-827009606E49}"/>
              </a:ext>
            </a:extLst>
          </p:cNvPr>
          <p:cNvSpPr txBox="1">
            <a:spLocks noChangeArrowheads="1"/>
          </p:cNvSpPr>
          <p:nvPr/>
        </p:nvSpPr>
        <p:spPr bwMode="auto">
          <a:xfrm>
            <a:off x="3489325" y="3552825"/>
            <a:ext cx="46450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sz="1600" dirty="0"/>
              <a:t>Krebserregende Stoffe können inaktiviert und die </a:t>
            </a:r>
          </a:p>
          <a:p>
            <a:pPr algn="l" eaLnBrk="0" hangingPunct="0"/>
            <a:r>
              <a:rPr lang="de-DE" altLang="de-DE" sz="1600" dirty="0"/>
              <a:t>Entstehung krebserregender Substanzen kann</a:t>
            </a:r>
          </a:p>
          <a:p>
            <a:pPr algn="l" eaLnBrk="0" hangingPunct="0"/>
            <a:r>
              <a:rPr lang="de-DE" altLang="de-DE" sz="1600" dirty="0"/>
              <a:t>gehemmt werden</a:t>
            </a:r>
          </a:p>
        </p:txBody>
      </p:sp>
      <p:sp>
        <p:nvSpPr>
          <p:cNvPr id="536601" name="Text Box 25">
            <a:extLst>
              <a:ext uri="{FF2B5EF4-FFF2-40B4-BE49-F238E27FC236}">
                <a16:creationId xmlns:a16="http://schemas.microsoft.com/office/drawing/2014/main" id="{5AD77FC4-C46A-45C9-9B51-8CBAB0BAA7DB}"/>
              </a:ext>
            </a:extLst>
          </p:cNvPr>
          <p:cNvSpPr txBox="1">
            <a:spLocks noChangeArrowheads="1"/>
          </p:cNvSpPr>
          <p:nvPr/>
        </p:nvSpPr>
        <p:spPr bwMode="auto">
          <a:xfrm>
            <a:off x="3489325" y="4581525"/>
            <a:ext cx="38401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sz="1600" dirty="0"/>
              <a:t>typische Entzündungsreaktionen können</a:t>
            </a:r>
          </a:p>
          <a:p>
            <a:pPr algn="l" eaLnBrk="0" hangingPunct="0"/>
            <a:r>
              <a:rPr lang="de-DE" altLang="de-DE" sz="1600" dirty="0"/>
              <a:t>gemildert werden</a:t>
            </a:r>
          </a:p>
        </p:txBody>
      </p:sp>
      <p:sp>
        <p:nvSpPr>
          <p:cNvPr id="536602" name="Text Box 26">
            <a:extLst>
              <a:ext uri="{FF2B5EF4-FFF2-40B4-BE49-F238E27FC236}">
                <a16:creationId xmlns:a16="http://schemas.microsoft.com/office/drawing/2014/main" id="{51B0443E-4F75-47DD-B3B7-9014946A338A}"/>
              </a:ext>
            </a:extLst>
          </p:cNvPr>
          <p:cNvSpPr txBox="1">
            <a:spLocks noChangeArrowheads="1"/>
          </p:cNvSpPr>
          <p:nvPr/>
        </p:nvSpPr>
        <p:spPr bwMode="auto">
          <a:xfrm>
            <a:off x="3489325" y="5559425"/>
            <a:ext cx="43656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sz="1600" dirty="0"/>
              <a:t>Die Cholesterinaufnahme aus dem Darm wird</a:t>
            </a:r>
          </a:p>
          <a:p>
            <a:pPr algn="l" eaLnBrk="0" hangingPunct="0"/>
            <a:r>
              <a:rPr lang="de-DE" altLang="de-DE" sz="1600" dirty="0"/>
              <a:t>gehemmt, so dass mehr Cholesterin über den </a:t>
            </a:r>
          </a:p>
          <a:p>
            <a:pPr algn="l" eaLnBrk="0" hangingPunct="0"/>
            <a:r>
              <a:rPr lang="de-DE" altLang="de-DE" sz="1600" dirty="0"/>
              <a:t>Darm ausgeschieden wird</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62" name="Rectangle 2">
            <a:extLst>
              <a:ext uri="{FF2B5EF4-FFF2-40B4-BE49-F238E27FC236}">
                <a16:creationId xmlns:a16="http://schemas.microsoft.com/office/drawing/2014/main" id="{26480FE9-ABA1-4338-B5D2-0F1A7F8E5B72}"/>
              </a:ext>
            </a:extLst>
          </p:cNvPr>
          <p:cNvSpPr>
            <a:spLocks noGrp="1" noChangeArrowheads="1"/>
          </p:cNvSpPr>
          <p:nvPr>
            <p:ph type="ctrTitle"/>
          </p:nvPr>
        </p:nvSpPr>
        <p:spPr>
          <a:xfrm>
            <a:off x="827088" y="4906963"/>
            <a:ext cx="7129462" cy="782637"/>
          </a:xfrm>
        </p:spPr>
        <p:txBody>
          <a:bodyPr/>
          <a:lstStyle/>
          <a:p>
            <a:pPr algn="l"/>
            <a:r>
              <a:rPr kumimoji="1" lang="en-US" altLang="de-DE" sz="3600" dirty="0">
                <a:solidFill>
                  <a:schemeClr val="folHlink"/>
                </a:solidFill>
                <a:effectLst/>
              </a:rPr>
              <a:t>Phytamine  -  Übersicht</a:t>
            </a:r>
            <a:endParaRPr kumimoji="1" lang="de-CH" altLang="de-DE" sz="3600" dirty="0">
              <a:solidFill>
                <a:schemeClr val="folHlink"/>
              </a:solidFill>
              <a:effectLst/>
            </a:endParaRPr>
          </a:p>
        </p:txBody>
      </p:sp>
      <p:sp>
        <p:nvSpPr>
          <p:cNvPr id="604164" name="Text Box 4">
            <a:extLst>
              <a:ext uri="{FF2B5EF4-FFF2-40B4-BE49-F238E27FC236}">
                <a16:creationId xmlns:a16="http://schemas.microsoft.com/office/drawing/2014/main" id="{D020E8CC-EF0D-44BB-9447-EE1065C18B77}"/>
              </a:ext>
            </a:extLst>
          </p:cNvPr>
          <p:cNvSpPr txBox="1">
            <a:spLocks noChangeArrowheads="1"/>
          </p:cNvSpPr>
          <p:nvPr/>
        </p:nvSpPr>
        <p:spPr bwMode="auto">
          <a:xfrm>
            <a:off x="6184900" y="1700213"/>
            <a:ext cx="2047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CH" altLang="de-DE" sz="2000" dirty="0">
                <a:solidFill>
                  <a:schemeClr val="folHlink"/>
                </a:solidFill>
              </a:rPr>
              <a:t>Der Apfel:</a:t>
            </a:r>
          </a:p>
          <a:p>
            <a:pPr algn="r"/>
            <a:r>
              <a:rPr lang="de-CH" altLang="de-DE" sz="2000" dirty="0">
                <a:solidFill>
                  <a:schemeClr val="folHlink"/>
                </a:solidFill>
              </a:rPr>
              <a:t>Von nichts viel</a:t>
            </a:r>
          </a:p>
          <a:p>
            <a:pPr algn="r"/>
            <a:r>
              <a:rPr lang="de-CH" altLang="de-DE" sz="2000" dirty="0">
                <a:solidFill>
                  <a:schemeClr val="folHlink"/>
                </a:solidFill>
              </a:rPr>
              <a:t>Von allem etwas</a:t>
            </a:r>
            <a:endParaRPr lang="de-DE" altLang="de-DE" sz="2000" dirty="0">
              <a:solidFill>
                <a:schemeClr val="folHlink"/>
              </a:solidFill>
            </a:endParaRPr>
          </a:p>
        </p:txBody>
      </p:sp>
      <p:pic>
        <p:nvPicPr>
          <p:cNvPr id="604165" name="Picture 5">
            <a:extLst>
              <a:ext uri="{FF2B5EF4-FFF2-40B4-BE49-F238E27FC236}">
                <a16:creationId xmlns:a16="http://schemas.microsoft.com/office/drawing/2014/main" id="{A9F9C498-D852-4B9D-B36D-D70FAB712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49275"/>
            <a:ext cx="2159000" cy="3311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DB1E7D50-B6E1-67E9-0961-6509F37EE8D9}"/>
              </a:ext>
            </a:extLst>
          </p:cNvPr>
          <p:cNvSpPr txBox="1"/>
          <p:nvPr/>
        </p:nvSpPr>
        <p:spPr>
          <a:xfrm>
            <a:off x="819328" y="3895594"/>
            <a:ext cx="1448415" cy="215444"/>
          </a:xfrm>
          <a:prstGeom prst="rect">
            <a:avLst/>
          </a:prstGeom>
          <a:noFill/>
        </p:spPr>
        <p:txBody>
          <a:bodyPr wrap="square">
            <a:spAutoFit/>
          </a:bodyPr>
          <a:lstStyle/>
          <a:p>
            <a:r>
              <a:rPr lang="de-CH" sz="800" dirty="0">
                <a:latin typeface="Calibri" panose="020F0502020204030204" pitchFamily="34" charset="0"/>
                <a:ea typeface="Calibri" panose="020F0502020204030204" pitchFamily="34" charset="0"/>
                <a:cs typeface="Calibri" panose="020F0502020204030204" pitchFamily="34" charset="0"/>
              </a:rPr>
              <a:t>Bild: Dr. med. Jürg Eichhorn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5138" name="Rectangle 2">
            <a:extLst>
              <a:ext uri="{FF2B5EF4-FFF2-40B4-BE49-F238E27FC236}">
                <a16:creationId xmlns:a16="http://schemas.microsoft.com/office/drawing/2014/main" id="{9ACE529F-AD3F-4DBE-BB03-0F9AF57F92E7}"/>
              </a:ext>
            </a:extLst>
          </p:cNvPr>
          <p:cNvSpPr>
            <a:spLocks noGrp="1" noChangeArrowheads="1"/>
          </p:cNvSpPr>
          <p:nvPr>
            <p:ph type="title" idx="4294967295"/>
          </p:nvPr>
        </p:nvSpPr>
        <p:spPr>
          <a:xfrm>
            <a:off x="122238" y="-14288"/>
            <a:ext cx="8893175" cy="1285876"/>
          </a:xfrm>
        </p:spPr>
        <p:txBody>
          <a:bodyPr/>
          <a:lstStyle/>
          <a:p>
            <a:r>
              <a:rPr lang="de-CH" altLang="de-DE" sz="3600" dirty="0">
                <a:solidFill>
                  <a:schemeClr val="folHlink"/>
                </a:solidFill>
              </a:rPr>
              <a:t>Die „Freien Radikale“</a:t>
            </a:r>
            <a:br>
              <a:rPr lang="de-CH" altLang="de-DE" sz="3600" dirty="0">
                <a:solidFill>
                  <a:schemeClr val="folHlink"/>
                </a:solidFill>
              </a:rPr>
            </a:br>
            <a:r>
              <a:rPr lang="de-CH" altLang="de-DE" sz="3600" dirty="0">
                <a:solidFill>
                  <a:schemeClr val="folHlink"/>
                </a:solidFill>
              </a:rPr>
              <a:t>=Stoffwechselabfallprodukte</a:t>
            </a:r>
            <a:endParaRPr lang="de-DE" altLang="de-DE" sz="3600" dirty="0">
              <a:solidFill>
                <a:schemeClr val="folHlink"/>
              </a:solidFill>
            </a:endParaRPr>
          </a:p>
        </p:txBody>
      </p:sp>
      <p:sp>
        <p:nvSpPr>
          <p:cNvPr id="475139" name="Rectangle 3">
            <a:extLst>
              <a:ext uri="{FF2B5EF4-FFF2-40B4-BE49-F238E27FC236}">
                <a16:creationId xmlns:a16="http://schemas.microsoft.com/office/drawing/2014/main" id="{0020D391-609F-4B5F-B453-76C95D7F2637}"/>
              </a:ext>
            </a:extLst>
          </p:cNvPr>
          <p:cNvSpPr>
            <a:spLocks noChangeArrowheads="1"/>
          </p:cNvSpPr>
          <p:nvPr/>
        </p:nvSpPr>
        <p:spPr bwMode="auto">
          <a:xfrm>
            <a:off x="304800" y="1905000"/>
            <a:ext cx="8458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r>
              <a:rPr lang="de-CH" altLang="de-DE" sz="2000" dirty="0">
                <a:effectLst>
                  <a:outerShdw blurRad="38100" dist="38100" dir="2700000" algn="tl">
                    <a:srgbClr val="000000"/>
                  </a:outerShdw>
                </a:effectLst>
                <a:latin typeface="Arial" panose="020B0604020202020204" pitchFamily="34" charset="0"/>
              </a:rPr>
              <a:t>    Flug Frankfurt – Los Angeles	= Radikalbelastung von 200 Zigaretten</a:t>
            </a:r>
          </a:p>
          <a:p>
            <a:r>
              <a:rPr lang="de-CH" altLang="de-DE" sz="2000" dirty="0">
                <a:effectLst>
                  <a:outerShdw blurRad="38100" dist="38100" dir="2700000" algn="tl">
                    <a:srgbClr val="000000"/>
                  </a:outerShdw>
                </a:effectLst>
                <a:latin typeface="Arial" panose="020B0604020202020204" pitchFamily="34" charset="0"/>
              </a:rPr>
              <a:t>                                 1 Zigarette 	= 50 Billionen freie Radikale</a:t>
            </a:r>
          </a:p>
        </p:txBody>
      </p:sp>
      <p:graphicFrame>
        <p:nvGraphicFramePr>
          <p:cNvPr id="475140" name="Object 4">
            <a:extLst>
              <a:ext uri="{FF2B5EF4-FFF2-40B4-BE49-F238E27FC236}">
                <a16:creationId xmlns:a16="http://schemas.microsoft.com/office/drawing/2014/main" id="{5EB3036B-8567-444B-9F3D-61C15B1AFAF6}"/>
              </a:ext>
            </a:extLst>
          </p:cNvPr>
          <p:cNvGraphicFramePr>
            <a:graphicFrameLocks noChangeAspect="1"/>
          </p:cNvGraphicFramePr>
          <p:nvPr/>
        </p:nvGraphicFramePr>
        <p:xfrm>
          <a:off x="539750" y="2971800"/>
          <a:ext cx="3657600" cy="3168650"/>
        </p:xfrm>
        <a:graphic>
          <a:graphicData uri="http://schemas.openxmlformats.org/presentationml/2006/ole">
            <mc:AlternateContent xmlns:mc="http://schemas.openxmlformats.org/markup-compatibility/2006">
              <mc:Choice xmlns:v="urn:schemas-microsoft-com:vml" Requires="v">
                <p:oleObj name="CorelPhotoPaint.Image.8" r:id="rId2" imgW="3373857" imgH="2922790" progId="CorelPhotoPaint.Image.8">
                  <p:embed/>
                </p:oleObj>
              </mc:Choice>
              <mc:Fallback>
                <p:oleObj name="CorelPhotoPaint.Image.8" r:id="rId2" imgW="3373857" imgH="2922790" progId="CorelPhotoPaint.Imag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971800"/>
                        <a:ext cx="3657600" cy="316865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5141" name="Rectangle 5">
            <a:extLst>
              <a:ext uri="{FF2B5EF4-FFF2-40B4-BE49-F238E27FC236}">
                <a16:creationId xmlns:a16="http://schemas.microsoft.com/office/drawing/2014/main" id="{99017355-33E4-4984-ACBC-7182A4323964}"/>
              </a:ext>
            </a:extLst>
          </p:cNvPr>
          <p:cNvSpPr>
            <a:spLocks noChangeArrowheads="1"/>
          </p:cNvSpPr>
          <p:nvPr/>
        </p:nvSpPr>
        <p:spPr bwMode="auto">
          <a:xfrm>
            <a:off x="4876800" y="2971800"/>
            <a:ext cx="3200400" cy="31496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r>
              <a:rPr lang="en-US" altLang="de-DE" sz="2000" dirty="0"/>
            </a:br>
            <a:r>
              <a:rPr lang="en-US" altLang="de-DE" sz="2000" dirty="0"/>
              <a:t>Unser Körper führt lebenslang einen Kampf gegen die “Freien Radikale”, die mehrheitlich aus giftigen Sauerstoffabfallprodukten bestehen.</a:t>
            </a:r>
          </a:p>
          <a:p>
            <a:pPr algn="l"/>
            <a:br>
              <a:rPr lang="en-US" altLang="de-DE" sz="2000" dirty="0"/>
            </a:br>
            <a:endParaRPr lang="en-US" altLang="de-DE" sz="2000" dirty="0"/>
          </a:p>
        </p:txBody>
      </p:sp>
      <p:sp>
        <p:nvSpPr>
          <p:cNvPr id="475142" name="Line 6">
            <a:extLst>
              <a:ext uri="{FF2B5EF4-FFF2-40B4-BE49-F238E27FC236}">
                <a16:creationId xmlns:a16="http://schemas.microsoft.com/office/drawing/2014/main" id="{96CC80F6-98D7-4EEA-BDF3-9C783D5040F6}"/>
              </a:ext>
            </a:extLst>
          </p:cNvPr>
          <p:cNvSpPr>
            <a:spLocks noChangeShapeType="1"/>
          </p:cNvSpPr>
          <p:nvPr/>
        </p:nvSpPr>
        <p:spPr bwMode="auto">
          <a:xfrm>
            <a:off x="0" y="1268413"/>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2" name="Textfeld 1">
            <a:extLst>
              <a:ext uri="{FF2B5EF4-FFF2-40B4-BE49-F238E27FC236}">
                <a16:creationId xmlns:a16="http://schemas.microsoft.com/office/drawing/2014/main" id="{5ACFAEBF-6EB6-5AB7-4D7D-40227218C4AC}"/>
              </a:ext>
            </a:extLst>
          </p:cNvPr>
          <p:cNvSpPr txBox="1"/>
          <p:nvPr/>
        </p:nvSpPr>
        <p:spPr>
          <a:xfrm>
            <a:off x="395536" y="6155598"/>
            <a:ext cx="1152128" cy="216024"/>
          </a:xfrm>
          <a:prstGeom prst="rect">
            <a:avLst/>
          </a:prstGeom>
          <a:noFill/>
        </p:spPr>
        <p:txBody>
          <a:bodyPr wrap="square">
            <a:spAutoFit/>
          </a:bodyPr>
          <a:lstStyle/>
          <a:p>
            <a:r>
              <a:rPr lang="de-CH" sz="800" dirty="0">
                <a:latin typeface="Calibri" panose="020F0502020204030204" pitchFamily="34" charset="0"/>
                <a:ea typeface="Calibri" panose="020F0502020204030204" pitchFamily="34" charset="0"/>
                <a:cs typeface="Calibri" panose="020F0502020204030204" pitchFamily="34" charset="0"/>
              </a:rPr>
              <a:t>Bildquelle unbekannt</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5554" name="Rectangle 2">
            <a:extLst>
              <a:ext uri="{FF2B5EF4-FFF2-40B4-BE49-F238E27FC236}">
                <a16:creationId xmlns:a16="http://schemas.microsoft.com/office/drawing/2014/main" id="{F27A4A96-3820-4D7A-AF72-B338A23C4E78}"/>
              </a:ext>
            </a:extLst>
          </p:cNvPr>
          <p:cNvSpPr>
            <a:spLocks noGrp="1" noChangeArrowheads="1"/>
          </p:cNvSpPr>
          <p:nvPr>
            <p:ph type="title" idx="4294967295"/>
          </p:nvPr>
        </p:nvSpPr>
        <p:spPr>
          <a:xfrm>
            <a:off x="0" y="31750"/>
            <a:ext cx="9144000" cy="684213"/>
          </a:xfrm>
        </p:spPr>
        <p:txBody>
          <a:bodyPr/>
          <a:lstStyle/>
          <a:p>
            <a:r>
              <a:rPr lang="de-DE" altLang="de-DE" sz="3600" dirty="0">
                <a:solidFill>
                  <a:schemeClr val="folHlink"/>
                </a:solidFill>
                <a:effectLst/>
              </a:rPr>
              <a:t>Wichtige Phytamin-Gruppen</a:t>
            </a:r>
            <a:endParaRPr lang="de-CH" altLang="de-DE" sz="3600" dirty="0">
              <a:solidFill>
                <a:schemeClr val="folHlink"/>
              </a:solidFill>
              <a:effectLst/>
            </a:endParaRPr>
          </a:p>
        </p:txBody>
      </p:sp>
      <p:sp>
        <p:nvSpPr>
          <p:cNvPr id="535555" name="Line 3">
            <a:extLst>
              <a:ext uri="{FF2B5EF4-FFF2-40B4-BE49-F238E27FC236}">
                <a16:creationId xmlns:a16="http://schemas.microsoft.com/office/drawing/2014/main" id="{8041AFA7-079A-43BC-91FB-A674710F7856}"/>
              </a:ext>
            </a:extLst>
          </p:cNvPr>
          <p:cNvSpPr>
            <a:spLocks noChangeShapeType="1"/>
          </p:cNvSpPr>
          <p:nvPr/>
        </p:nvSpPr>
        <p:spPr bwMode="auto">
          <a:xfrm>
            <a:off x="0"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35558" name="Text Box 6">
            <a:extLst>
              <a:ext uri="{FF2B5EF4-FFF2-40B4-BE49-F238E27FC236}">
                <a16:creationId xmlns:a16="http://schemas.microsoft.com/office/drawing/2014/main" id="{F2F805AD-9951-41C4-8FAE-45E49929667B}"/>
              </a:ext>
            </a:extLst>
          </p:cNvPr>
          <p:cNvSpPr txBox="1">
            <a:spLocks noChangeArrowheads="1"/>
          </p:cNvSpPr>
          <p:nvPr/>
        </p:nvSpPr>
        <p:spPr bwMode="auto">
          <a:xfrm>
            <a:off x="528638" y="1700213"/>
            <a:ext cx="1543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b="1" dirty="0">
                <a:solidFill>
                  <a:schemeClr val="folHlink"/>
                </a:solidFill>
              </a:rPr>
              <a:t>Polyphenole</a:t>
            </a:r>
          </a:p>
        </p:txBody>
      </p:sp>
      <p:sp>
        <p:nvSpPr>
          <p:cNvPr id="535559" name="Text Box 7">
            <a:extLst>
              <a:ext uri="{FF2B5EF4-FFF2-40B4-BE49-F238E27FC236}">
                <a16:creationId xmlns:a16="http://schemas.microsoft.com/office/drawing/2014/main" id="{BCA26D68-3FF5-42CA-89A2-A4ECF9FB5136}"/>
              </a:ext>
            </a:extLst>
          </p:cNvPr>
          <p:cNvSpPr txBox="1">
            <a:spLocks noChangeArrowheads="1"/>
          </p:cNvSpPr>
          <p:nvPr/>
        </p:nvSpPr>
        <p:spPr bwMode="auto">
          <a:xfrm>
            <a:off x="528638" y="2259013"/>
            <a:ext cx="94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b="1" dirty="0">
                <a:solidFill>
                  <a:schemeClr val="folHlink"/>
                </a:solidFill>
              </a:rPr>
              <a:t>Sulfide</a:t>
            </a:r>
          </a:p>
        </p:txBody>
      </p:sp>
      <p:sp>
        <p:nvSpPr>
          <p:cNvPr id="535560" name="Text Box 8">
            <a:extLst>
              <a:ext uri="{FF2B5EF4-FFF2-40B4-BE49-F238E27FC236}">
                <a16:creationId xmlns:a16="http://schemas.microsoft.com/office/drawing/2014/main" id="{DD3DBC81-7BA1-4C61-AA7C-A1A4BF3D1E69}"/>
              </a:ext>
            </a:extLst>
          </p:cNvPr>
          <p:cNvSpPr txBox="1">
            <a:spLocks noChangeArrowheads="1"/>
          </p:cNvSpPr>
          <p:nvPr/>
        </p:nvSpPr>
        <p:spPr bwMode="auto">
          <a:xfrm>
            <a:off x="528638" y="2894013"/>
            <a:ext cx="169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b="1" dirty="0">
                <a:solidFill>
                  <a:schemeClr val="folHlink"/>
                </a:solidFill>
              </a:rPr>
              <a:t>Glucosinolate</a:t>
            </a:r>
          </a:p>
        </p:txBody>
      </p:sp>
      <p:sp>
        <p:nvSpPr>
          <p:cNvPr id="535561" name="Text Box 9">
            <a:extLst>
              <a:ext uri="{FF2B5EF4-FFF2-40B4-BE49-F238E27FC236}">
                <a16:creationId xmlns:a16="http://schemas.microsoft.com/office/drawing/2014/main" id="{C49B821A-5758-45F9-9973-E99D52B82309}"/>
              </a:ext>
            </a:extLst>
          </p:cNvPr>
          <p:cNvSpPr txBox="1">
            <a:spLocks noChangeArrowheads="1"/>
          </p:cNvSpPr>
          <p:nvPr/>
        </p:nvSpPr>
        <p:spPr bwMode="auto">
          <a:xfrm>
            <a:off x="528638" y="3516313"/>
            <a:ext cx="145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b="1" dirty="0">
                <a:solidFill>
                  <a:schemeClr val="folHlink"/>
                </a:solidFill>
              </a:rPr>
              <a:t>Carotinoide</a:t>
            </a:r>
          </a:p>
        </p:txBody>
      </p:sp>
      <p:sp>
        <p:nvSpPr>
          <p:cNvPr id="535562" name="Text Box 10">
            <a:extLst>
              <a:ext uri="{FF2B5EF4-FFF2-40B4-BE49-F238E27FC236}">
                <a16:creationId xmlns:a16="http://schemas.microsoft.com/office/drawing/2014/main" id="{53F82109-86AA-4A6D-B5EB-DA29155DD513}"/>
              </a:ext>
            </a:extLst>
          </p:cNvPr>
          <p:cNvSpPr txBox="1">
            <a:spLocks noChangeArrowheads="1"/>
          </p:cNvSpPr>
          <p:nvPr/>
        </p:nvSpPr>
        <p:spPr bwMode="auto">
          <a:xfrm>
            <a:off x="528638" y="4278313"/>
            <a:ext cx="156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b="1" dirty="0">
                <a:solidFill>
                  <a:schemeClr val="folHlink"/>
                </a:solidFill>
              </a:rPr>
              <a:t>Phytosterine</a:t>
            </a:r>
          </a:p>
        </p:txBody>
      </p:sp>
      <p:sp>
        <p:nvSpPr>
          <p:cNvPr id="535563" name="Text Box 11">
            <a:extLst>
              <a:ext uri="{FF2B5EF4-FFF2-40B4-BE49-F238E27FC236}">
                <a16:creationId xmlns:a16="http://schemas.microsoft.com/office/drawing/2014/main" id="{650A4C5B-A91A-4DA0-8D95-63E0879330F4}"/>
              </a:ext>
            </a:extLst>
          </p:cNvPr>
          <p:cNvSpPr txBox="1">
            <a:spLocks noChangeArrowheads="1"/>
          </p:cNvSpPr>
          <p:nvPr/>
        </p:nvSpPr>
        <p:spPr bwMode="auto">
          <a:xfrm>
            <a:off x="528638" y="5014913"/>
            <a:ext cx="161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b="1" dirty="0">
                <a:solidFill>
                  <a:schemeClr val="folHlink"/>
                </a:solidFill>
              </a:rPr>
              <a:t>Monoterpene</a:t>
            </a:r>
          </a:p>
        </p:txBody>
      </p:sp>
      <p:sp>
        <p:nvSpPr>
          <p:cNvPr id="535564" name="Text Box 12">
            <a:extLst>
              <a:ext uri="{FF2B5EF4-FFF2-40B4-BE49-F238E27FC236}">
                <a16:creationId xmlns:a16="http://schemas.microsoft.com/office/drawing/2014/main" id="{E368937F-6A42-43F1-BCC9-FB2894324E8D}"/>
              </a:ext>
            </a:extLst>
          </p:cNvPr>
          <p:cNvSpPr txBox="1">
            <a:spLocks noChangeArrowheads="1"/>
          </p:cNvSpPr>
          <p:nvPr/>
        </p:nvSpPr>
        <p:spPr bwMode="auto">
          <a:xfrm>
            <a:off x="3005138" y="1725613"/>
            <a:ext cx="513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dirty="0"/>
              <a:t>weit verbreitet in vielen Obst- und Gemüsesorten</a:t>
            </a:r>
          </a:p>
        </p:txBody>
      </p:sp>
      <p:sp>
        <p:nvSpPr>
          <p:cNvPr id="535565" name="Text Box 13">
            <a:extLst>
              <a:ext uri="{FF2B5EF4-FFF2-40B4-BE49-F238E27FC236}">
                <a16:creationId xmlns:a16="http://schemas.microsoft.com/office/drawing/2014/main" id="{8C9C5F17-5894-487D-A7B3-F5C74C08B251}"/>
              </a:ext>
            </a:extLst>
          </p:cNvPr>
          <p:cNvSpPr txBox="1">
            <a:spLocks noChangeArrowheads="1"/>
          </p:cNvSpPr>
          <p:nvPr/>
        </p:nvSpPr>
        <p:spPr bwMode="auto">
          <a:xfrm>
            <a:off x="3005138" y="2284413"/>
            <a:ext cx="492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dirty="0"/>
              <a:t>in allen Zwiebelgewächsen, v. a. im Knoblauch</a:t>
            </a:r>
          </a:p>
        </p:txBody>
      </p:sp>
      <p:sp>
        <p:nvSpPr>
          <p:cNvPr id="535566" name="Text Box 14">
            <a:extLst>
              <a:ext uri="{FF2B5EF4-FFF2-40B4-BE49-F238E27FC236}">
                <a16:creationId xmlns:a16="http://schemas.microsoft.com/office/drawing/2014/main" id="{E98C8E0C-5503-4485-B68E-72420C99BA91}"/>
              </a:ext>
            </a:extLst>
          </p:cNvPr>
          <p:cNvSpPr txBox="1">
            <a:spLocks noChangeArrowheads="1"/>
          </p:cNvSpPr>
          <p:nvPr/>
        </p:nvSpPr>
        <p:spPr bwMode="auto">
          <a:xfrm>
            <a:off x="3005138" y="2868613"/>
            <a:ext cx="5302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dirty="0"/>
              <a:t>In allen Kohlarten, verantwortlich für den typischen</a:t>
            </a:r>
          </a:p>
          <a:p>
            <a:pPr algn="l" eaLnBrk="0" hangingPunct="0"/>
            <a:r>
              <a:rPr lang="de-DE" altLang="de-DE" dirty="0"/>
              <a:t>Geschmack</a:t>
            </a:r>
          </a:p>
        </p:txBody>
      </p:sp>
      <p:sp>
        <p:nvSpPr>
          <p:cNvPr id="535567" name="Text Box 15">
            <a:extLst>
              <a:ext uri="{FF2B5EF4-FFF2-40B4-BE49-F238E27FC236}">
                <a16:creationId xmlns:a16="http://schemas.microsoft.com/office/drawing/2014/main" id="{6CF0EB7C-EB11-4B85-BB5F-B9543A885C11}"/>
              </a:ext>
            </a:extLst>
          </p:cNvPr>
          <p:cNvSpPr txBox="1">
            <a:spLocks noChangeArrowheads="1"/>
          </p:cNvSpPr>
          <p:nvPr/>
        </p:nvSpPr>
        <p:spPr bwMode="auto">
          <a:xfrm>
            <a:off x="3005138" y="3529013"/>
            <a:ext cx="5137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dirty="0"/>
              <a:t>In gelb – orangefarbenem und grünem Gemüse, </a:t>
            </a:r>
          </a:p>
          <a:p>
            <a:pPr algn="l" eaLnBrk="0" hangingPunct="0"/>
            <a:r>
              <a:rPr lang="de-DE" altLang="de-DE" dirty="0"/>
              <a:t>z. B. Paprika, Karotten, Spinat, Salat</a:t>
            </a:r>
          </a:p>
        </p:txBody>
      </p:sp>
      <p:sp>
        <p:nvSpPr>
          <p:cNvPr id="535568" name="Text Box 16">
            <a:extLst>
              <a:ext uri="{FF2B5EF4-FFF2-40B4-BE49-F238E27FC236}">
                <a16:creationId xmlns:a16="http://schemas.microsoft.com/office/drawing/2014/main" id="{07B0FF48-0BD5-49D8-AFF0-8A89E333254F}"/>
              </a:ext>
            </a:extLst>
          </p:cNvPr>
          <p:cNvSpPr txBox="1">
            <a:spLocks noChangeArrowheads="1"/>
          </p:cNvSpPr>
          <p:nvPr/>
        </p:nvSpPr>
        <p:spPr bwMode="auto">
          <a:xfrm>
            <a:off x="3005138" y="4329113"/>
            <a:ext cx="563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dirty="0"/>
              <a:t>z. B. Broccoli, Rosenkohl, Zwiebeln, Gurken, Karotten</a:t>
            </a:r>
          </a:p>
        </p:txBody>
      </p:sp>
      <p:sp>
        <p:nvSpPr>
          <p:cNvPr id="535569" name="Text Box 17">
            <a:extLst>
              <a:ext uri="{FF2B5EF4-FFF2-40B4-BE49-F238E27FC236}">
                <a16:creationId xmlns:a16="http://schemas.microsoft.com/office/drawing/2014/main" id="{5AB53499-774E-4BBC-B285-495E890A5D78}"/>
              </a:ext>
            </a:extLst>
          </p:cNvPr>
          <p:cNvSpPr txBox="1">
            <a:spLocks noChangeArrowheads="1"/>
          </p:cNvSpPr>
          <p:nvPr/>
        </p:nvSpPr>
        <p:spPr bwMode="auto">
          <a:xfrm>
            <a:off x="3005138" y="4989513"/>
            <a:ext cx="5302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de-DE" dirty="0"/>
              <a:t>Als Aromastoffe, z. B. Menthol in der Pfefferminze,</a:t>
            </a:r>
          </a:p>
          <a:p>
            <a:pPr algn="l" eaLnBrk="0" hangingPunct="0"/>
            <a:r>
              <a:rPr lang="de-DE" altLang="de-DE" dirty="0"/>
              <a:t>Zitrusöl in Limonen</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3138" name="Rectangle 2">
            <a:extLst>
              <a:ext uri="{FF2B5EF4-FFF2-40B4-BE49-F238E27FC236}">
                <a16:creationId xmlns:a16="http://schemas.microsoft.com/office/drawing/2014/main" id="{FDDDFBAB-1ED5-472B-9E3D-FD3655DAF864}"/>
              </a:ext>
            </a:extLst>
          </p:cNvPr>
          <p:cNvSpPr>
            <a:spLocks noGrp="1" noChangeArrowheads="1"/>
          </p:cNvSpPr>
          <p:nvPr>
            <p:ph type="title" idx="4294967295"/>
          </p:nvPr>
        </p:nvSpPr>
        <p:spPr>
          <a:xfrm>
            <a:off x="0" y="44450"/>
            <a:ext cx="9144000" cy="647700"/>
          </a:xfrm>
        </p:spPr>
        <p:txBody>
          <a:bodyPr/>
          <a:lstStyle/>
          <a:p>
            <a:r>
              <a:rPr lang="de-CH" altLang="de-DE" sz="3600" dirty="0">
                <a:solidFill>
                  <a:schemeClr val="folHlink"/>
                </a:solidFill>
                <a:effectLst/>
              </a:rPr>
              <a:t>Polyphenole - Einteilung</a:t>
            </a:r>
          </a:p>
        </p:txBody>
      </p:sp>
      <p:sp>
        <p:nvSpPr>
          <p:cNvPr id="603139" name="Line 3">
            <a:extLst>
              <a:ext uri="{FF2B5EF4-FFF2-40B4-BE49-F238E27FC236}">
                <a16:creationId xmlns:a16="http://schemas.microsoft.com/office/drawing/2014/main" id="{97D3A3FA-4540-4955-805D-D4145B802D6E}"/>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603205" name="Rectangle 69">
            <a:extLst>
              <a:ext uri="{FF2B5EF4-FFF2-40B4-BE49-F238E27FC236}">
                <a16:creationId xmlns:a16="http://schemas.microsoft.com/office/drawing/2014/main" id="{CAB2B98B-936F-411E-86B0-574011809F97}"/>
              </a:ext>
            </a:extLst>
          </p:cNvPr>
          <p:cNvSpPr>
            <a:spLocks noChangeArrowheads="1"/>
          </p:cNvSpPr>
          <p:nvPr/>
        </p:nvSpPr>
        <p:spPr bwMode="auto">
          <a:xfrm>
            <a:off x="395288" y="1625600"/>
            <a:ext cx="8424862"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e-DE" altLang="de-DE" sz="2000" dirty="0">
                <a:solidFill>
                  <a:schemeClr val="folHlink"/>
                </a:solidFill>
              </a:rPr>
              <a:t>Polyphenole:</a:t>
            </a:r>
            <a:r>
              <a:rPr lang="de-DE" altLang="de-DE" sz="2000" dirty="0"/>
              <a:t> 	Flavonoide (gelb-orange):	Rutin</a:t>
            </a:r>
          </a:p>
          <a:p>
            <a:pPr algn="l"/>
            <a:r>
              <a:rPr lang="de-DE" altLang="de-DE" sz="2000" dirty="0"/>
              <a:t>						Hesperidin</a:t>
            </a:r>
          </a:p>
          <a:p>
            <a:pPr algn="l"/>
            <a:r>
              <a:rPr lang="de-DE" altLang="de-DE" sz="2000" dirty="0"/>
              <a:t>						Quercetin  uvm...</a:t>
            </a:r>
            <a:br>
              <a:rPr lang="de-DE" altLang="de-DE" sz="2000" dirty="0"/>
            </a:br>
            <a:endParaRPr lang="de-DE" altLang="de-DE" sz="2000" dirty="0"/>
          </a:p>
          <a:p>
            <a:pPr algn="l"/>
            <a:r>
              <a:rPr lang="de-CH" altLang="de-DE" sz="2000" dirty="0"/>
              <a:t>		Isoflavonoide (Soja)		Genistein</a:t>
            </a:r>
          </a:p>
          <a:p>
            <a:pPr algn="l"/>
            <a:r>
              <a:rPr lang="de-CH" altLang="de-DE" sz="2000" dirty="0"/>
              <a:t>						</a:t>
            </a:r>
            <a:r>
              <a:rPr lang="de-DE" altLang="de-DE" sz="2000" dirty="0"/>
              <a:t>Daidzein</a:t>
            </a:r>
            <a:br>
              <a:rPr lang="de-DE" altLang="de-DE" sz="2000" dirty="0"/>
            </a:br>
            <a:r>
              <a:rPr lang="de-DE" altLang="de-DE" sz="2000" dirty="0"/>
              <a:t>						Glycetin</a:t>
            </a:r>
            <a:br>
              <a:rPr lang="de-DE" altLang="de-DE" sz="2000" dirty="0"/>
            </a:br>
            <a:endParaRPr lang="de-DE" altLang="de-DE" sz="2000" dirty="0"/>
          </a:p>
          <a:p>
            <a:pPr algn="l"/>
            <a:r>
              <a:rPr lang="de-DE" altLang="de-DE" sz="2000" dirty="0"/>
              <a:t>                      	Anthocyane (rot-blau):		Vorstufe: OPC 								(Oligomere 								Proanthocyanidine)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5426" name="Rectangle 2">
            <a:extLst>
              <a:ext uri="{FF2B5EF4-FFF2-40B4-BE49-F238E27FC236}">
                <a16:creationId xmlns:a16="http://schemas.microsoft.com/office/drawing/2014/main" id="{5FDD48DB-FA47-4B1C-BFD5-B8CD9708FA86}"/>
              </a:ext>
            </a:extLst>
          </p:cNvPr>
          <p:cNvSpPr>
            <a:spLocks noGrp="1" noChangeArrowheads="1"/>
          </p:cNvSpPr>
          <p:nvPr>
            <p:ph type="title" idx="4294967295"/>
          </p:nvPr>
        </p:nvSpPr>
        <p:spPr>
          <a:xfrm>
            <a:off x="0" y="44450"/>
            <a:ext cx="9144000" cy="647700"/>
          </a:xfrm>
        </p:spPr>
        <p:txBody>
          <a:bodyPr/>
          <a:lstStyle/>
          <a:p>
            <a:r>
              <a:rPr lang="de-CH" altLang="de-DE" sz="3600" dirty="0">
                <a:solidFill>
                  <a:schemeClr val="folHlink"/>
                </a:solidFill>
                <a:effectLst/>
              </a:rPr>
              <a:t>Flavonoide - Einteilung</a:t>
            </a:r>
          </a:p>
        </p:txBody>
      </p:sp>
      <p:sp>
        <p:nvSpPr>
          <p:cNvPr id="615427" name="Line 3">
            <a:extLst>
              <a:ext uri="{FF2B5EF4-FFF2-40B4-BE49-F238E27FC236}">
                <a16:creationId xmlns:a16="http://schemas.microsoft.com/office/drawing/2014/main" id="{8A00A29F-B82A-4956-B617-B6D168D574D6}"/>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615428" name="Rectangle 4">
            <a:extLst>
              <a:ext uri="{FF2B5EF4-FFF2-40B4-BE49-F238E27FC236}">
                <a16:creationId xmlns:a16="http://schemas.microsoft.com/office/drawing/2014/main" id="{1E8175D3-6912-4328-95CC-9D294F1ABA79}"/>
              </a:ext>
            </a:extLst>
          </p:cNvPr>
          <p:cNvSpPr>
            <a:spLocks noChangeArrowheads="1"/>
          </p:cNvSpPr>
          <p:nvPr/>
        </p:nvSpPr>
        <p:spPr bwMode="auto">
          <a:xfrm>
            <a:off x="352425" y="1668463"/>
            <a:ext cx="8424863"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e-DE" altLang="de-DE" sz="2000" b="1" dirty="0">
                <a:solidFill>
                  <a:srgbClr val="FFFF00"/>
                </a:solidFill>
              </a:rPr>
              <a:t>Untergruppen der Flavonoide und ihre wichtigsten Vertreter </a:t>
            </a:r>
            <a:endParaRPr lang="de-DE" altLang="de-DE" sz="2000" dirty="0">
              <a:solidFill>
                <a:srgbClr val="FFFF00"/>
              </a:solidFill>
            </a:endParaRPr>
          </a:p>
          <a:p>
            <a:pPr algn="l"/>
            <a:endParaRPr lang="de-DE" altLang="de-DE" sz="2000" dirty="0">
              <a:solidFill>
                <a:srgbClr val="FFFF00"/>
              </a:solidFill>
            </a:endParaRPr>
          </a:p>
          <a:p>
            <a:pPr algn="l"/>
            <a:r>
              <a:rPr lang="de-DE" altLang="de-DE" sz="2000" b="1" dirty="0">
                <a:solidFill>
                  <a:srgbClr val="FFFF00"/>
                </a:solidFill>
              </a:rPr>
              <a:t>Flavonole</a:t>
            </a:r>
            <a:r>
              <a:rPr lang="de-DE" altLang="de-DE" sz="2000" dirty="0"/>
              <a:t> 		Quercetin, Kaempferol </a:t>
            </a:r>
          </a:p>
          <a:p>
            <a:pPr algn="l"/>
            <a:br>
              <a:rPr lang="de-DE" altLang="de-DE" sz="2000" dirty="0"/>
            </a:br>
            <a:r>
              <a:rPr lang="de-DE" altLang="de-DE" sz="2000" b="1" dirty="0">
                <a:solidFill>
                  <a:srgbClr val="FFFF00"/>
                </a:solidFill>
              </a:rPr>
              <a:t>Flavonoide</a:t>
            </a:r>
            <a:r>
              <a:rPr lang="de-DE" altLang="de-DE" sz="2000" dirty="0"/>
              <a:t> 		Catechin, Epicatechin, Callocatechin, </a:t>
            </a:r>
            <a:br>
              <a:rPr lang="de-DE" altLang="de-DE" sz="2000" dirty="0"/>
            </a:br>
            <a:r>
              <a:rPr lang="de-DE" altLang="de-DE" sz="2000" dirty="0"/>
              <a:t>    			Epigallocatechin Flavanone Naringin, </a:t>
            </a:r>
            <a:br>
              <a:rPr lang="de-DE" altLang="de-DE" sz="2000" dirty="0"/>
            </a:br>
            <a:r>
              <a:rPr lang="de-DE" altLang="de-DE" sz="2000" dirty="0"/>
              <a:t>    			Hesperidin </a:t>
            </a:r>
          </a:p>
          <a:p>
            <a:pPr algn="l"/>
            <a:br>
              <a:rPr lang="de-DE" altLang="de-DE" sz="2000" dirty="0"/>
            </a:br>
            <a:r>
              <a:rPr lang="de-DE" altLang="de-DE" sz="2000" b="1" dirty="0">
                <a:solidFill>
                  <a:srgbClr val="FFFF00"/>
                </a:solidFill>
              </a:rPr>
              <a:t>Flavone </a:t>
            </a:r>
            <a:r>
              <a:rPr lang="de-DE" altLang="de-DE" sz="2000" dirty="0"/>
              <a:t>		Apigenin, Luteolin, Tricin </a:t>
            </a:r>
          </a:p>
          <a:p>
            <a:pPr algn="l"/>
            <a:br>
              <a:rPr lang="de-DE" altLang="de-DE" sz="2000" dirty="0"/>
            </a:br>
            <a:r>
              <a:rPr lang="de-DE" altLang="de-DE" sz="2000" b="1" dirty="0">
                <a:solidFill>
                  <a:srgbClr val="FFFF00"/>
                </a:solidFill>
              </a:rPr>
              <a:t>Anthocyane</a:t>
            </a:r>
            <a:r>
              <a:rPr lang="de-DE" altLang="de-DE" sz="2000" dirty="0"/>
              <a:t> 		Cyanidin, Delphinidin,petunidin, Malvidin </a:t>
            </a:r>
          </a:p>
          <a:p>
            <a:pPr algn="l"/>
            <a:br>
              <a:rPr lang="de-DE" altLang="de-DE" sz="2000" dirty="0"/>
            </a:br>
            <a:r>
              <a:rPr lang="de-DE" altLang="de-DE" sz="2000" b="1" dirty="0">
                <a:solidFill>
                  <a:srgbClr val="FFFF00"/>
                </a:solidFill>
              </a:rPr>
              <a:t>Isoflavonoide</a:t>
            </a:r>
            <a:r>
              <a:rPr lang="de-DE" altLang="de-DE" sz="2000" dirty="0"/>
              <a:t> 		Cenistein, Daidzein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7234" name="Rectangle 2">
            <a:extLst>
              <a:ext uri="{FF2B5EF4-FFF2-40B4-BE49-F238E27FC236}">
                <a16:creationId xmlns:a16="http://schemas.microsoft.com/office/drawing/2014/main" id="{181E2A7F-267A-42FD-8916-D70C00B93D47}"/>
              </a:ext>
            </a:extLst>
          </p:cNvPr>
          <p:cNvSpPr>
            <a:spLocks noGrp="1" noChangeArrowheads="1"/>
          </p:cNvSpPr>
          <p:nvPr>
            <p:ph type="title" idx="4294967295"/>
          </p:nvPr>
        </p:nvSpPr>
        <p:spPr>
          <a:xfrm>
            <a:off x="0" y="31750"/>
            <a:ext cx="9144000" cy="684213"/>
          </a:xfrm>
        </p:spPr>
        <p:txBody>
          <a:bodyPr/>
          <a:lstStyle/>
          <a:p>
            <a:r>
              <a:rPr lang="de-DE" altLang="de-DE" sz="3600" dirty="0">
                <a:solidFill>
                  <a:schemeClr val="folHlink"/>
                </a:solidFill>
                <a:effectLst/>
              </a:rPr>
              <a:t>Polyphenole: Flavonoide, Anthocyane</a:t>
            </a:r>
            <a:r>
              <a:rPr lang="de-DE" altLang="de-DE" sz="3600" dirty="0"/>
              <a:t> </a:t>
            </a:r>
            <a:endParaRPr lang="de-CH" altLang="de-DE" sz="3600" dirty="0"/>
          </a:p>
        </p:txBody>
      </p:sp>
      <p:sp>
        <p:nvSpPr>
          <p:cNvPr id="607235" name="Line 3">
            <a:extLst>
              <a:ext uri="{FF2B5EF4-FFF2-40B4-BE49-F238E27FC236}">
                <a16:creationId xmlns:a16="http://schemas.microsoft.com/office/drawing/2014/main" id="{C4C0F6DA-AB62-42E4-894A-C110BB5FADD1}"/>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607236" name="Text Box 4">
            <a:extLst>
              <a:ext uri="{FF2B5EF4-FFF2-40B4-BE49-F238E27FC236}">
                <a16:creationId xmlns:a16="http://schemas.microsoft.com/office/drawing/2014/main" id="{E86161D2-E813-4A89-81D4-8357F95C1158}"/>
              </a:ext>
            </a:extLst>
          </p:cNvPr>
          <p:cNvSpPr txBox="1">
            <a:spLocks noChangeArrowheads="1"/>
          </p:cNvSpPr>
          <p:nvPr/>
        </p:nvSpPr>
        <p:spPr bwMode="auto">
          <a:xfrm>
            <a:off x="323850" y="1673225"/>
            <a:ext cx="856932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anose="05000000000000000000" pitchFamily="2" charset="2"/>
              <a:buChar char="l"/>
            </a:pPr>
            <a:r>
              <a:rPr lang="de-DE" altLang="de-DE" sz="2000" b="1" dirty="0">
                <a:solidFill>
                  <a:schemeClr val="folHlink"/>
                </a:solidFill>
              </a:rPr>
              <a:t>  Flavonoide (gelb-orange) und Anthocyane (rot-blau-violett) </a:t>
            </a:r>
            <a:br>
              <a:rPr lang="de-DE" altLang="de-DE" sz="2000" b="1" dirty="0">
                <a:solidFill>
                  <a:schemeClr val="folHlink"/>
                </a:solidFill>
              </a:rPr>
            </a:br>
            <a:r>
              <a:rPr lang="de-DE" altLang="de-DE" sz="2000" b="1" dirty="0">
                <a:solidFill>
                  <a:schemeClr val="folHlink"/>
                </a:solidFill>
              </a:rPr>
              <a:t>     = natürliche Farbstoffe der Pflanzen</a:t>
            </a:r>
            <a:br>
              <a:rPr lang="de-DE" altLang="de-DE" sz="2000" b="1" dirty="0">
                <a:solidFill>
                  <a:schemeClr val="folHlink"/>
                </a:solidFill>
              </a:rPr>
            </a:br>
            <a:endParaRPr lang="de-DE" altLang="de-DE" sz="2000" b="1" dirty="0">
              <a:solidFill>
                <a:schemeClr val="folHlink"/>
              </a:solidFill>
            </a:endParaRPr>
          </a:p>
          <a:p>
            <a:pPr algn="l">
              <a:buFont typeface="Wingdings" panose="05000000000000000000" pitchFamily="2" charset="2"/>
              <a:buChar char="l"/>
            </a:pPr>
            <a:r>
              <a:rPr lang="de-DE" altLang="de-DE" sz="2000" dirty="0">
                <a:solidFill>
                  <a:schemeClr val="folHlink"/>
                </a:solidFill>
              </a:rPr>
              <a:t>  </a:t>
            </a:r>
            <a:r>
              <a:rPr lang="de-DE" altLang="de-DE" sz="2000" dirty="0"/>
              <a:t>Flavonoide und Anthocyane: etwa </a:t>
            </a:r>
            <a:r>
              <a:rPr lang="de-DE" altLang="de-DE" sz="2000" b="1" dirty="0">
                <a:solidFill>
                  <a:schemeClr val="folHlink"/>
                </a:solidFill>
              </a:rPr>
              <a:t>5.000 verschiedene Verbindungen</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Vorkommen: Praktisch in allen bunten Obst- und Gemüsesorten</a:t>
            </a:r>
            <a:br>
              <a:rPr lang="de-DE" altLang="de-DE" sz="2000" dirty="0"/>
            </a:br>
            <a:r>
              <a:rPr lang="de-DE" altLang="de-DE" sz="2000" dirty="0"/>
              <a:t> </a:t>
            </a:r>
          </a:p>
          <a:p>
            <a:pPr algn="l">
              <a:buClr>
                <a:schemeClr val="folHlink"/>
              </a:buClr>
              <a:buFont typeface="Wingdings" panose="05000000000000000000" pitchFamily="2" charset="2"/>
              <a:buChar char="l"/>
            </a:pPr>
            <a:r>
              <a:rPr lang="de-DE" altLang="de-DE" sz="2000" dirty="0"/>
              <a:t>  Jedes Obst oder Gemüse enthält nur wenige Dutzend und immer eine </a:t>
            </a:r>
            <a:br>
              <a:rPr lang="de-DE" altLang="de-DE" sz="2000" dirty="0"/>
            </a:br>
            <a:r>
              <a:rPr lang="de-DE" altLang="de-DE" sz="2000" dirty="0"/>
              <a:t>     etwas andere Kombination aus diesen 5.000 Verbindungen</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02" name="Rectangle 2">
            <a:extLst>
              <a:ext uri="{FF2B5EF4-FFF2-40B4-BE49-F238E27FC236}">
                <a16:creationId xmlns:a16="http://schemas.microsoft.com/office/drawing/2014/main" id="{8319FFB7-ACD8-4501-89DE-4F46120847D8}"/>
              </a:ext>
            </a:extLst>
          </p:cNvPr>
          <p:cNvSpPr>
            <a:spLocks noGrp="1" noChangeArrowheads="1"/>
          </p:cNvSpPr>
          <p:nvPr>
            <p:ph type="title" idx="4294967295"/>
          </p:nvPr>
        </p:nvSpPr>
        <p:spPr>
          <a:xfrm>
            <a:off x="0" y="31750"/>
            <a:ext cx="9144000" cy="684213"/>
          </a:xfrm>
        </p:spPr>
        <p:txBody>
          <a:bodyPr/>
          <a:lstStyle/>
          <a:p>
            <a:r>
              <a:rPr lang="de-DE" altLang="de-DE" sz="3600" dirty="0">
                <a:solidFill>
                  <a:schemeClr val="folHlink"/>
                </a:solidFill>
                <a:effectLst/>
              </a:rPr>
              <a:t>Polyphenole: Ziehen Insekten an</a:t>
            </a:r>
            <a:endParaRPr lang="de-CH" altLang="de-DE" sz="3600" dirty="0"/>
          </a:p>
        </p:txBody>
      </p:sp>
      <p:sp>
        <p:nvSpPr>
          <p:cNvPr id="563203" name="Line 3">
            <a:extLst>
              <a:ext uri="{FF2B5EF4-FFF2-40B4-BE49-F238E27FC236}">
                <a16:creationId xmlns:a16="http://schemas.microsoft.com/office/drawing/2014/main" id="{9343FFCD-C274-46EF-A8E5-EEA88B9267D5}"/>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pic>
        <p:nvPicPr>
          <p:cNvPr id="563214" name="Picture 14">
            <a:extLst>
              <a:ext uri="{FF2B5EF4-FFF2-40B4-BE49-F238E27FC236}">
                <a16:creationId xmlns:a16="http://schemas.microsoft.com/office/drawing/2014/main" id="{D14F2E3D-CA89-4913-A6D9-A503E2262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313" y="1822450"/>
            <a:ext cx="3635375" cy="4343400"/>
          </a:xfrm>
          <a:prstGeom prst="rect">
            <a:avLst/>
          </a:prstGeom>
          <a:noFill/>
          <a:extLst>
            <a:ext uri="{909E8E84-426E-40DD-AFC4-6F175D3DCCD1}">
              <a14:hiddenFill xmlns:a14="http://schemas.microsoft.com/office/drawing/2010/main">
                <a:solidFill>
                  <a:srgbClr val="FFFFFF"/>
                </a:solidFill>
              </a14:hiddenFill>
            </a:ext>
          </a:extLst>
        </p:spPr>
      </p:pic>
      <p:sp>
        <p:nvSpPr>
          <p:cNvPr id="563220" name="Text Box 20">
            <a:extLst>
              <a:ext uri="{FF2B5EF4-FFF2-40B4-BE49-F238E27FC236}">
                <a16:creationId xmlns:a16="http://schemas.microsoft.com/office/drawing/2014/main" id="{AD5A5450-1A18-4794-81A6-5B33330B1D31}"/>
              </a:ext>
            </a:extLst>
          </p:cNvPr>
          <p:cNvSpPr txBox="1">
            <a:spLocks noChangeArrowheads="1"/>
          </p:cNvSpPr>
          <p:nvPr/>
        </p:nvSpPr>
        <p:spPr bwMode="auto">
          <a:xfrm>
            <a:off x="2268538" y="1117600"/>
            <a:ext cx="45354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b="1" dirty="0">
                <a:solidFill>
                  <a:schemeClr val="folHlink"/>
                </a:solidFill>
              </a:rPr>
              <a:t>Insekten haben ein Aussenskelett</a:t>
            </a:r>
            <a:endParaRPr lang="de-DE" altLang="de-DE" b="1" dirty="0">
              <a:solidFill>
                <a:schemeClr val="folHlink"/>
              </a:solidFill>
            </a:endParaRPr>
          </a:p>
        </p:txBody>
      </p:sp>
      <p:sp>
        <p:nvSpPr>
          <p:cNvPr id="2" name="Textfeld 1">
            <a:extLst>
              <a:ext uri="{FF2B5EF4-FFF2-40B4-BE49-F238E27FC236}">
                <a16:creationId xmlns:a16="http://schemas.microsoft.com/office/drawing/2014/main" id="{F4B7CB83-6EA0-F71E-B476-C48BF307229B}"/>
              </a:ext>
            </a:extLst>
          </p:cNvPr>
          <p:cNvSpPr txBox="1"/>
          <p:nvPr/>
        </p:nvSpPr>
        <p:spPr>
          <a:xfrm>
            <a:off x="2627784" y="6171572"/>
            <a:ext cx="1152128" cy="215444"/>
          </a:xfrm>
          <a:prstGeom prst="rect">
            <a:avLst/>
          </a:prstGeom>
          <a:noFill/>
        </p:spPr>
        <p:txBody>
          <a:bodyPr wrap="square">
            <a:spAutoFit/>
          </a:bodyPr>
          <a:lstStyle/>
          <a:p>
            <a:r>
              <a:rPr lang="de-CH" sz="800" dirty="0">
                <a:latin typeface="Calibri" panose="020F0502020204030204" pitchFamily="34" charset="0"/>
                <a:ea typeface="Calibri" panose="020F0502020204030204" pitchFamily="34" charset="0"/>
                <a:cs typeface="Calibri" panose="020F0502020204030204" pitchFamily="34" charset="0"/>
              </a:rPr>
              <a:t>Bildquelle Lustich.de</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8258" name="Rectangle 2">
            <a:extLst>
              <a:ext uri="{FF2B5EF4-FFF2-40B4-BE49-F238E27FC236}">
                <a16:creationId xmlns:a16="http://schemas.microsoft.com/office/drawing/2014/main" id="{0664599A-1710-4F88-AAD4-D650A3045355}"/>
              </a:ext>
            </a:extLst>
          </p:cNvPr>
          <p:cNvSpPr>
            <a:spLocks noGrp="1" noChangeArrowheads="1"/>
          </p:cNvSpPr>
          <p:nvPr>
            <p:ph type="title" idx="4294967295"/>
          </p:nvPr>
        </p:nvSpPr>
        <p:spPr>
          <a:xfrm>
            <a:off x="0" y="31750"/>
            <a:ext cx="9144000" cy="684213"/>
          </a:xfrm>
        </p:spPr>
        <p:txBody>
          <a:bodyPr/>
          <a:lstStyle/>
          <a:p>
            <a:r>
              <a:rPr lang="de-DE" altLang="de-DE" sz="3600" dirty="0">
                <a:solidFill>
                  <a:schemeClr val="folHlink"/>
                </a:solidFill>
                <a:effectLst/>
              </a:rPr>
              <a:t>Polyphenole: Flavonoide, Anthocyane</a:t>
            </a:r>
            <a:r>
              <a:rPr lang="de-DE" altLang="de-DE" sz="3600" dirty="0"/>
              <a:t> </a:t>
            </a:r>
            <a:endParaRPr lang="de-CH" altLang="de-DE" sz="3600" dirty="0"/>
          </a:p>
        </p:txBody>
      </p:sp>
      <p:sp>
        <p:nvSpPr>
          <p:cNvPr id="608259" name="Line 3">
            <a:extLst>
              <a:ext uri="{FF2B5EF4-FFF2-40B4-BE49-F238E27FC236}">
                <a16:creationId xmlns:a16="http://schemas.microsoft.com/office/drawing/2014/main" id="{B41D81AB-ED96-4B4F-B1D6-02B922D2AEC6}"/>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608260" name="Text Box 4">
            <a:extLst>
              <a:ext uri="{FF2B5EF4-FFF2-40B4-BE49-F238E27FC236}">
                <a16:creationId xmlns:a16="http://schemas.microsoft.com/office/drawing/2014/main" id="{6B382A7A-7638-4C47-9C21-5C41328B57F6}"/>
              </a:ext>
            </a:extLst>
          </p:cNvPr>
          <p:cNvSpPr txBox="1">
            <a:spLocks noChangeArrowheads="1"/>
          </p:cNvSpPr>
          <p:nvPr/>
        </p:nvSpPr>
        <p:spPr bwMode="auto">
          <a:xfrm>
            <a:off x="323850" y="1673225"/>
            <a:ext cx="856932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chemeClr val="folHlink"/>
              </a:buClr>
              <a:buFont typeface="Wingdings" panose="05000000000000000000" pitchFamily="2" charset="2"/>
              <a:buChar char="l"/>
            </a:pPr>
            <a:r>
              <a:rPr lang="de-DE" altLang="de-DE" sz="2000" dirty="0"/>
              <a:t>  Färben Auberginen violett, Heidelbeeren dunkelblau, Kirschen und </a:t>
            </a:r>
            <a:br>
              <a:rPr lang="de-DE" altLang="de-DE" sz="2000" dirty="0"/>
            </a:br>
            <a:r>
              <a:rPr lang="de-DE" altLang="de-DE" sz="2000" dirty="0"/>
              <a:t>     Preiselbeeren rot sowie Aprikosen gelb</a:t>
            </a:r>
          </a:p>
          <a:p>
            <a:pPr algn="l">
              <a:buClr>
                <a:schemeClr val="folHlink"/>
              </a:buClr>
              <a:buFont typeface="Wingdings" panose="05000000000000000000" pitchFamily="2" charset="2"/>
              <a:buChar char="l"/>
            </a:pPr>
            <a:endParaRPr lang="de-DE" altLang="de-DE" sz="2000" dirty="0"/>
          </a:p>
          <a:p>
            <a:pPr algn="l">
              <a:buClr>
                <a:schemeClr val="folHlink"/>
              </a:buClr>
              <a:buFont typeface="Wingdings" panose="05000000000000000000" pitchFamily="2" charset="2"/>
              <a:buChar char="l"/>
            </a:pPr>
            <a:r>
              <a:rPr lang="de-DE" altLang="de-DE" sz="2000" dirty="0"/>
              <a:t>  Zusammen mit den anderen bekannten Pflanzen-Farbstoffen, den  </a:t>
            </a:r>
            <a:br>
              <a:rPr lang="de-DE" altLang="de-DE" sz="2000" dirty="0"/>
            </a:br>
            <a:r>
              <a:rPr lang="de-DE" altLang="de-DE" sz="2000" dirty="0"/>
              <a:t>     Carotinoiden und den Betainen, bestimmen die Flavonoide und </a:t>
            </a:r>
            <a:br>
              <a:rPr lang="de-DE" altLang="de-DE" sz="2000" dirty="0"/>
            </a:br>
            <a:r>
              <a:rPr lang="de-DE" altLang="de-DE" sz="2000" dirty="0"/>
              <a:t>     Anthocyane, mit welcher Farbe die Pflanze die Insekten anlockt</a:t>
            </a:r>
          </a:p>
          <a:p>
            <a:pPr algn="l">
              <a:buClr>
                <a:schemeClr val="folHlink"/>
              </a:buClr>
              <a:buFont typeface="Wingdings" panose="05000000000000000000" pitchFamily="2" charset="2"/>
              <a:buChar char="l"/>
            </a:pPr>
            <a:endParaRPr lang="de-DE" altLang="de-DE" sz="2000" dirty="0"/>
          </a:p>
          <a:p>
            <a:pPr algn="l">
              <a:buClr>
                <a:schemeClr val="folHlink"/>
              </a:buClr>
              <a:buFont typeface="Wingdings" panose="05000000000000000000" pitchFamily="2" charset="2"/>
              <a:buChar char="l"/>
            </a:pPr>
            <a:r>
              <a:rPr lang="de-DE" altLang="de-DE" sz="2000" dirty="0"/>
              <a:t>  Gleichzeitig wehren sie aufgrund ihres bitteren Geschmacks schädliche </a:t>
            </a:r>
            <a:br>
              <a:rPr lang="de-DE" altLang="de-DE" sz="2000" dirty="0"/>
            </a:br>
            <a:r>
              <a:rPr lang="de-DE" altLang="de-DE" sz="2000" dirty="0"/>
              <a:t>     Pilze und Schnecken erfolgreich ab</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9282" name="Rectangle 2">
            <a:extLst>
              <a:ext uri="{FF2B5EF4-FFF2-40B4-BE49-F238E27FC236}">
                <a16:creationId xmlns:a16="http://schemas.microsoft.com/office/drawing/2014/main" id="{969F248C-04F1-4E3C-9DC2-2BB6C04CABE7}"/>
              </a:ext>
            </a:extLst>
          </p:cNvPr>
          <p:cNvSpPr>
            <a:spLocks noGrp="1" noChangeArrowheads="1"/>
          </p:cNvSpPr>
          <p:nvPr>
            <p:ph type="title" idx="4294967295"/>
          </p:nvPr>
        </p:nvSpPr>
        <p:spPr>
          <a:xfrm>
            <a:off x="0" y="44450"/>
            <a:ext cx="9144000" cy="684213"/>
          </a:xfrm>
        </p:spPr>
        <p:txBody>
          <a:bodyPr/>
          <a:lstStyle/>
          <a:p>
            <a:r>
              <a:rPr lang="de-DE" altLang="de-DE" sz="3600" dirty="0">
                <a:solidFill>
                  <a:schemeClr val="folHlink"/>
                </a:solidFill>
                <a:effectLst/>
              </a:rPr>
              <a:t>Je dunkler die Kirschen…</a:t>
            </a:r>
            <a:r>
              <a:rPr lang="de-DE" altLang="de-DE" sz="3600" dirty="0"/>
              <a:t> </a:t>
            </a:r>
            <a:endParaRPr lang="de-CH" altLang="de-DE" sz="3600" dirty="0"/>
          </a:p>
        </p:txBody>
      </p:sp>
      <p:sp>
        <p:nvSpPr>
          <p:cNvPr id="609283" name="Line 3">
            <a:extLst>
              <a:ext uri="{FF2B5EF4-FFF2-40B4-BE49-F238E27FC236}">
                <a16:creationId xmlns:a16="http://schemas.microsoft.com/office/drawing/2014/main" id="{F2EEA7B8-D184-4313-99AF-D0291CA56ABE}"/>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609284" name="Text Box 4">
            <a:extLst>
              <a:ext uri="{FF2B5EF4-FFF2-40B4-BE49-F238E27FC236}">
                <a16:creationId xmlns:a16="http://schemas.microsoft.com/office/drawing/2014/main" id="{FCF575BA-B5D3-4A2F-A95C-4FC6662998A7}"/>
              </a:ext>
            </a:extLst>
          </p:cNvPr>
          <p:cNvSpPr txBox="1">
            <a:spLocks noChangeArrowheads="1"/>
          </p:cNvSpPr>
          <p:nvPr/>
        </p:nvSpPr>
        <p:spPr bwMode="auto">
          <a:xfrm>
            <a:off x="2482850" y="1111250"/>
            <a:ext cx="4176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2000" b="1" dirty="0">
                <a:solidFill>
                  <a:schemeClr val="folHlink"/>
                </a:solidFill>
              </a:rPr>
              <a:t>…umso mehr Anthocyane</a:t>
            </a:r>
          </a:p>
        </p:txBody>
      </p:sp>
      <p:sp>
        <p:nvSpPr>
          <p:cNvPr id="609286" name="Rectangle 6">
            <a:extLst>
              <a:ext uri="{FF2B5EF4-FFF2-40B4-BE49-F238E27FC236}">
                <a16:creationId xmlns:a16="http://schemas.microsoft.com/office/drawing/2014/main" id="{CE0098B2-AB79-4D2C-A8AE-ED34829B9139}"/>
              </a:ext>
            </a:extLst>
          </p:cNvPr>
          <p:cNvSpPr>
            <a:spLocks noChangeArrowheads="1"/>
          </p:cNvSpPr>
          <p:nvPr/>
        </p:nvSpPr>
        <p:spPr bwMode="auto">
          <a:xfrm>
            <a:off x="468313" y="1746250"/>
            <a:ext cx="8424862"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altLang="de-DE" sz="2000" b="1" dirty="0">
                <a:solidFill>
                  <a:schemeClr val="folHlink"/>
                </a:solidFill>
              </a:rPr>
              <a:t>Anthocyane:</a:t>
            </a:r>
            <a:r>
              <a:rPr lang="en-US" altLang="de-DE" sz="2000" dirty="0"/>
              <a:t> 	Antientzündliche Wirkung, übertrifft Vitamin E</a:t>
            </a:r>
          </a:p>
          <a:p>
            <a:pPr algn="l"/>
            <a:r>
              <a:rPr lang="en-US" altLang="de-DE" sz="2000" dirty="0"/>
              <a:t>		um ein Vielfaches</a:t>
            </a:r>
          </a:p>
          <a:p>
            <a:pPr algn="l"/>
            <a:endParaRPr lang="en-US" altLang="de-DE" sz="2000" dirty="0"/>
          </a:p>
          <a:p>
            <a:pPr algn="l"/>
            <a:r>
              <a:rPr lang="en-US" altLang="de-DE" sz="2000" dirty="0"/>
              <a:t>		Eine Handvoll dunkelroter anthocyanreicher Kirschen, 			Heidelbeeren oder  Preiselbeeren ist vergleichbar mit </a:t>
            </a:r>
            <a:br>
              <a:rPr lang="en-US" altLang="de-DE" sz="2000" dirty="0"/>
            </a:br>
            <a:r>
              <a:rPr lang="en-US" altLang="de-DE" sz="2000" dirty="0"/>
              <a:t>                 	einem hochdosierten Vitamin E-Präparat</a:t>
            </a:r>
          </a:p>
          <a:p>
            <a:pPr algn="l"/>
            <a:endParaRPr lang="en-US" altLang="de-DE" sz="2000" dirty="0"/>
          </a:p>
          <a:p>
            <a:pPr algn="l"/>
            <a:r>
              <a:rPr lang="en-US" altLang="de-DE" sz="2000" b="1" dirty="0">
                <a:solidFill>
                  <a:schemeClr val="folHlink"/>
                </a:solidFill>
              </a:rPr>
              <a:t>Kirschen:</a:t>
            </a:r>
            <a:r>
              <a:rPr lang="en-US" altLang="de-DE" sz="2000" dirty="0"/>
              <a:t> 	Schmerz- und entzündungshemmende Stoffe 				nachgewiesen</a:t>
            </a:r>
            <a:br>
              <a:rPr lang="en-US" altLang="de-DE" sz="2000" dirty="0"/>
            </a:br>
            <a:endParaRPr lang="en-US" altLang="de-DE" sz="2000" dirty="0"/>
          </a:p>
          <a:p>
            <a:pPr algn="l"/>
            <a:r>
              <a:rPr lang="en-US" altLang="de-DE" sz="2000" b="1" dirty="0">
                <a:solidFill>
                  <a:schemeClr val="folHlink"/>
                </a:solidFill>
              </a:rPr>
              <a:t>Preiselbeeren: 	</a:t>
            </a:r>
            <a:r>
              <a:rPr lang="en-US" altLang="de-DE" sz="2000" dirty="0"/>
              <a:t>Gut gegen Harnwegsinfektionen (Proanthocyanidine 			wirken antibakteriell</a:t>
            </a:r>
            <a:br>
              <a:rPr lang="en-US" altLang="de-DE" sz="2000" dirty="0"/>
            </a:br>
            <a:endParaRPr lang="en-US" altLang="de-DE" sz="2000" dirty="0"/>
          </a:p>
          <a:p>
            <a:pPr algn="l"/>
            <a:r>
              <a:rPr lang="en-US" altLang="de-DE" sz="2000" b="1" dirty="0">
                <a:solidFill>
                  <a:schemeClr val="folHlink"/>
                </a:solidFill>
              </a:rPr>
              <a:t>Heidelbeeren: 	</a:t>
            </a:r>
            <a:r>
              <a:rPr lang="en-US" altLang="de-DE" sz="2000" dirty="0"/>
              <a:t>Anthocyane</a:t>
            </a:r>
            <a:r>
              <a:rPr lang="en-US" altLang="de-DE" sz="2000" dirty="0">
                <a:solidFill>
                  <a:schemeClr val="folHlink"/>
                </a:solidFill>
              </a:rPr>
              <a:t> </a:t>
            </a:r>
            <a:r>
              <a:rPr lang="en-US" altLang="de-DE" sz="2000" dirty="0"/>
              <a:t>verhindern Proteinveränderungen in der 			Linsenflüssigkeit des Auges (Linsentrübungen). </a:t>
            </a:r>
          </a:p>
        </p:txBody>
      </p:sp>
      <p:pic>
        <p:nvPicPr>
          <p:cNvPr id="609287" name="Picture 7">
            <a:extLst>
              <a:ext uri="{FF2B5EF4-FFF2-40B4-BE49-F238E27FC236}">
                <a16:creationId xmlns:a16="http://schemas.microsoft.com/office/drawing/2014/main" id="{2C0EE0CF-F55A-4E5C-9C52-449455F71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836613"/>
            <a:ext cx="1465263" cy="981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4226" name="Rectangle 2">
            <a:extLst>
              <a:ext uri="{FF2B5EF4-FFF2-40B4-BE49-F238E27FC236}">
                <a16:creationId xmlns:a16="http://schemas.microsoft.com/office/drawing/2014/main" id="{EA570F6F-0BEA-428A-B049-BAD90E33B6FB}"/>
              </a:ext>
            </a:extLst>
          </p:cNvPr>
          <p:cNvSpPr>
            <a:spLocks noGrp="1" noChangeArrowheads="1"/>
          </p:cNvSpPr>
          <p:nvPr>
            <p:ph type="title" idx="4294967295"/>
          </p:nvPr>
        </p:nvSpPr>
        <p:spPr>
          <a:xfrm>
            <a:off x="0" y="44450"/>
            <a:ext cx="9144000" cy="684213"/>
          </a:xfrm>
        </p:spPr>
        <p:txBody>
          <a:bodyPr/>
          <a:lstStyle/>
          <a:p>
            <a:r>
              <a:rPr lang="de-DE" altLang="de-DE" sz="3600" dirty="0">
                <a:solidFill>
                  <a:schemeClr val="folHlink"/>
                </a:solidFill>
                <a:effectLst/>
              </a:rPr>
              <a:t>Oligomeren Proanthocyanidine (OPC)</a:t>
            </a:r>
            <a:endParaRPr lang="de-CH" altLang="de-DE" sz="3600" dirty="0">
              <a:solidFill>
                <a:schemeClr val="folHlink"/>
              </a:solidFill>
              <a:effectLst/>
            </a:endParaRPr>
          </a:p>
        </p:txBody>
      </p:sp>
      <p:sp>
        <p:nvSpPr>
          <p:cNvPr id="564227" name="Line 3">
            <a:extLst>
              <a:ext uri="{FF2B5EF4-FFF2-40B4-BE49-F238E27FC236}">
                <a16:creationId xmlns:a16="http://schemas.microsoft.com/office/drawing/2014/main" id="{546EE0DB-CC9F-449A-BA0C-9A3036641230}"/>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64228" name="Text Box 4">
            <a:extLst>
              <a:ext uri="{FF2B5EF4-FFF2-40B4-BE49-F238E27FC236}">
                <a16:creationId xmlns:a16="http://schemas.microsoft.com/office/drawing/2014/main" id="{4BCEDADC-24D1-410C-A8E4-D4303F88DBF5}"/>
              </a:ext>
            </a:extLst>
          </p:cNvPr>
          <p:cNvSpPr txBox="1">
            <a:spLocks noChangeArrowheads="1"/>
          </p:cNvSpPr>
          <p:nvPr/>
        </p:nvSpPr>
        <p:spPr bwMode="auto">
          <a:xfrm>
            <a:off x="323850" y="1341438"/>
            <a:ext cx="8569325" cy="537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chemeClr val="folHlink"/>
              </a:buClr>
              <a:buFont typeface="Wingdings" panose="05000000000000000000" pitchFamily="2" charset="2"/>
              <a:buChar char="l"/>
            </a:pPr>
            <a:r>
              <a:rPr lang="de-DE" altLang="de-DE" sz="2000" dirty="0">
                <a:solidFill>
                  <a:schemeClr val="folHlink"/>
                </a:solidFill>
              </a:rPr>
              <a:t>  B</a:t>
            </a:r>
            <a:r>
              <a:rPr lang="de-DE" altLang="de-DE" sz="2000" b="1" dirty="0">
                <a:solidFill>
                  <a:schemeClr val="folHlink"/>
                </a:solidFill>
              </a:rPr>
              <a:t>iologische Vorstufe der Anthocyane: Proanthocyanidine OPC) </a:t>
            </a:r>
          </a:p>
          <a:p>
            <a:pPr algn="l">
              <a:buClr>
                <a:schemeClr val="folHlink"/>
              </a:buClr>
              <a:buFont typeface="Wingdings" panose="05000000000000000000" pitchFamily="2" charset="2"/>
              <a:buChar char="l"/>
            </a:pPr>
            <a:endParaRPr lang="de-CH" altLang="de-DE" sz="2000" b="1" dirty="0">
              <a:solidFill>
                <a:schemeClr val="folHlink"/>
              </a:solidFill>
            </a:endParaRPr>
          </a:p>
          <a:p>
            <a:pPr algn="l">
              <a:buClr>
                <a:schemeClr val="folHlink"/>
              </a:buClr>
              <a:buFont typeface="Wingdings" panose="05000000000000000000" pitchFamily="2" charset="2"/>
              <a:buChar char="l"/>
            </a:pPr>
            <a:r>
              <a:rPr lang="de-DE" altLang="de-DE" dirty="0"/>
              <a:t>  Vorkommen  in vielen pflanzlichen Nahrungsmitteln (Rinden, Schalen, Kernen </a:t>
            </a:r>
            <a:br>
              <a:rPr lang="de-DE" altLang="de-DE" dirty="0"/>
            </a:br>
            <a:r>
              <a:rPr lang="de-DE" altLang="de-DE" dirty="0"/>
              <a:t>     und Blättern) </a:t>
            </a:r>
          </a:p>
          <a:p>
            <a:pPr algn="l">
              <a:buClr>
                <a:schemeClr val="folHlink"/>
              </a:buClr>
              <a:buFont typeface="Wingdings" panose="05000000000000000000" pitchFamily="2" charset="2"/>
              <a:buChar char="l"/>
            </a:pPr>
            <a:r>
              <a:rPr lang="de-DE" altLang="de-DE" dirty="0"/>
              <a:t>  Gehalt verringert sich durch lange Lagerung oder durch die Zubereitung</a:t>
            </a:r>
          </a:p>
          <a:p>
            <a:pPr algn="l">
              <a:buClr>
                <a:schemeClr val="folHlink"/>
              </a:buClr>
              <a:buFont typeface="Wingdings" panose="05000000000000000000" pitchFamily="2" charset="2"/>
              <a:buChar char="l"/>
            </a:pPr>
            <a:r>
              <a:rPr lang="de-DE" altLang="de-DE" dirty="0"/>
              <a:t>  Tägliche empfohlene Zufuhr: 100 bis 200 mg </a:t>
            </a:r>
          </a:p>
          <a:p>
            <a:pPr algn="l">
              <a:buClr>
                <a:schemeClr val="folHlink"/>
              </a:buClr>
              <a:buFont typeface="Wingdings" panose="05000000000000000000" pitchFamily="2" charset="2"/>
              <a:buChar char="l"/>
            </a:pPr>
            <a:endParaRPr lang="de-DE" altLang="de-DE" dirty="0"/>
          </a:p>
          <a:p>
            <a:pPr algn="l">
              <a:buClr>
                <a:schemeClr val="folHlink"/>
              </a:buClr>
              <a:buFont typeface="Wingdings" panose="05000000000000000000" pitchFamily="2" charset="2"/>
              <a:buChar char="l"/>
            </a:pPr>
            <a:r>
              <a:rPr lang="de-DE" altLang="de-DE" dirty="0"/>
              <a:t>  </a:t>
            </a:r>
            <a:r>
              <a:rPr lang="de-DE" altLang="de-DE" b="1" dirty="0">
                <a:solidFill>
                  <a:schemeClr val="folHlink"/>
                </a:solidFill>
              </a:rPr>
              <a:t>Antioxidative Wirkung ca. 20-mal grösser als die des Vitamin C und </a:t>
            </a:r>
            <a:br>
              <a:rPr lang="de-DE" altLang="de-DE" b="1" dirty="0">
                <a:solidFill>
                  <a:schemeClr val="folHlink"/>
                </a:solidFill>
              </a:rPr>
            </a:br>
            <a:r>
              <a:rPr lang="de-DE" altLang="de-DE" b="1" dirty="0">
                <a:solidFill>
                  <a:schemeClr val="folHlink"/>
                </a:solidFill>
              </a:rPr>
              <a:t>     50-mal grösser als die von Vitamin E</a:t>
            </a:r>
            <a:br>
              <a:rPr lang="de-DE" altLang="de-DE" b="1" dirty="0">
                <a:solidFill>
                  <a:schemeClr val="folHlink"/>
                </a:solidFill>
              </a:rPr>
            </a:br>
            <a:r>
              <a:rPr lang="de-DE" altLang="de-DE" dirty="0"/>
              <a:t> </a:t>
            </a:r>
          </a:p>
          <a:p>
            <a:pPr algn="l">
              <a:buClr>
                <a:schemeClr val="folHlink"/>
              </a:buClr>
              <a:buFont typeface="Wingdings" panose="05000000000000000000" pitchFamily="2" charset="2"/>
              <a:buChar char="l"/>
            </a:pPr>
            <a:r>
              <a:rPr lang="de-DE" altLang="de-DE" dirty="0"/>
              <a:t>  Senken Cholesterinspiegel und Risiko von Herzerkrankungen</a:t>
            </a:r>
          </a:p>
          <a:p>
            <a:pPr algn="l">
              <a:buClr>
                <a:schemeClr val="folHlink"/>
              </a:buClr>
              <a:buFont typeface="Wingdings" panose="05000000000000000000" pitchFamily="2" charset="2"/>
              <a:buChar char="l"/>
            </a:pPr>
            <a:endParaRPr lang="de-DE" altLang="de-DE" dirty="0"/>
          </a:p>
          <a:p>
            <a:pPr algn="l">
              <a:buClr>
                <a:schemeClr val="folHlink"/>
              </a:buClr>
              <a:buFont typeface="Wingdings" panose="05000000000000000000" pitchFamily="2" charset="2"/>
              <a:buChar char="l"/>
            </a:pPr>
            <a:r>
              <a:rPr lang="de-DE" altLang="de-DE" dirty="0"/>
              <a:t>  Schützen vor Krebs und vorzeitiger Alterung</a:t>
            </a:r>
          </a:p>
          <a:p>
            <a:pPr algn="l">
              <a:buClr>
                <a:schemeClr val="folHlink"/>
              </a:buClr>
              <a:buFont typeface="Wingdings" panose="05000000000000000000" pitchFamily="2" charset="2"/>
              <a:buChar char="l"/>
            </a:pPr>
            <a:r>
              <a:rPr lang="de-DE" altLang="de-DE" dirty="0"/>
              <a:t>  </a:t>
            </a:r>
            <a:r>
              <a:rPr lang="de-DE" altLang="de-DE" b="1" dirty="0">
                <a:solidFill>
                  <a:schemeClr val="folHlink"/>
                </a:solidFill>
              </a:rPr>
              <a:t>Verringern Histaminbildung: Schutz vor Allergien</a:t>
            </a:r>
          </a:p>
          <a:p>
            <a:pPr algn="l">
              <a:buClr>
                <a:schemeClr val="folHlink"/>
              </a:buClr>
              <a:buFont typeface="Wingdings" panose="05000000000000000000" pitchFamily="2" charset="2"/>
              <a:buChar char="l"/>
            </a:pPr>
            <a:r>
              <a:rPr lang="de-DE" altLang="de-DE" dirty="0"/>
              <a:t>  </a:t>
            </a:r>
            <a:r>
              <a:rPr lang="de-DE" altLang="de-DE" b="1" dirty="0">
                <a:solidFill>
                  <a:schemeClr val="folHlink"/>
                </a:solidFill>
              </a:rPr>
              <a:t>Reduzieren Ödeme:</a:t>
            </a:r>
            <a:r>
              <a:rPr lang="de-DE" altLang="de-DE" dirty="0"/>
              <a:t> Günstige Auswirkung auf geschwollene Gelenke</a:t>
            </a:r>
          </a:p>
          <a:p>
            <a:pPr algn="l">
              <a:buClr>
                <a:schemeClr val="folHlink"/>
              </a:buClr>
              <a:buFont typeface="Wingdings" panose="05000000000000000000" pitchFamily="2" charset="2"/>
              <a:buChar char="l"/>
            </a:pPr>
            <a:r>
              <a:rPr lang="de-DE" altLang="de-DE" dirty="0"/>
              <a:t>  Stabilisieren Venen, Arterien und Kapillargefässe: </a:t>
            </a:r>
            <a:r>
              <a:rPr lang="de-DE" altLang="de-DE" b="1" dirty="0">
                <a:solidFill>
                  <a:schemeClr val="folHlink"/>
                </a:solidFill>
              </a:rPr>
              <a:t>Kapillarschutz</a:t>
            </a:r>
          </a:p>
          <a:p>
            <a:pPr algn="l">
              <a:buClr>
                <a:schemeClr val="folHlink"/>
              </a:buClr>
              <a:buFont typeface="Wingdings" panose="05000000000000000000" pitchFamily="2" charset="2"/>
              <a:buChar char="l"/>
            </a:pPr>
            <a:endParaRPr lang="de-DE" altLang="de-DE" dirty="0"/>
          </a:p>
          <a:p>
            <a:pPr algn="l">
              <a:buClr>
                <a:schemeClr val="folHlink"/>
              </a:buClr>
              <a:buFont typeface="Wingdings" panose="05000000000000000000" pitchFamily="2" charset="2"/>
              <a:buChar char="l"/>
            </a:pPr>
            <a:r>
              <a:rPr lang="de-DE" altLang="de-DE" dirty="0"/>
              <a:t>  </a:t>
            </a:r>
            <a:r>
              <a:rPr lang="de-DE" altLang="de-DE" b="1" dirty="0">
                <a:solidFill>
                  <a:schemeClr val="folHlink"/>
                </a:solidFill>
              </a:rPr>
              <a:t>OPCs schützen das Kollagen</a:t>
            </a:r>
            <a:r>
              <a:rPr lang="de-DE" altLang="de-DE" dirty="0"/>
              <a:t>, ein strukturgebendes Protein des </a:t>
            </a:r>
            <a:br>
              <a:rPr lang="de-DE" altLang="de-DE" dirty="0"/>
            </a:br>
            <a:r>
              <a:rPr lang="de-DE" altLang="de-DE" dirty="0"/>
              <a:t>     Bindegewebes, vor dem Angriff freier Radikale</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62" name="Rectangle 2">
            <a:extLst>
              <a:ext uri="{FF2B5EF4-FFF2-40B4-BE49-F238E27FC236}">
                <a16:creationId xmlns:a16="http://schemas.microsoft.com/office/drawing/2014/main" id="{28C92FFC-7D5B-4C5D-AB6F-7340BD73EAB3}"/>
              </a:ext>
            </a:extLst>
          </p:cNvPr>
          <p:cNvSpPr>
            <a:spLocks noGrp="1" noChangeArrowheads="1"/>
          </p:cNvSpPr>
          <p:nvPr>
            <p:ph type="title" idx="4294967295"/>
          </p:nvPr>
        </p:nvSpPr>
        <p:spPr>
          <a:xfrm>
            <a:off x="0" y="34925"/>
            <a:ext cx="9144000" cy="684213"/>
          </a:xfrm>
        </p:spPr>
        <p:txBody>
          <a:bodyPr/>
          <a:lstStyle/>
          <a:p>
            <a:r>
              <a:rPr lang="de-DE" altLang="de-DE" sz="3600" dirty="0">
                <a:solidFill>
                  <a:schemeClr val="folHlink"/>
                </a:solidFill>
              </a:rPr>
              <a:t>Isoflavonoide</a:t>
            </a:r>
            <a:endParaRPr lang="de-CH" altLang="de-DE" sz="3600" dirty="0">
              <a:solidFill>
                <a:schemeClr val="folHlink"/>
              </a:solidFill>
            </a:endParaRPr>
          </a:p>
        </p:txBody>
      </p:sp>
      <p:sp>
        <p:nvSpPr>
          <p:cNvPr id="552963" name="Line 3">
            <a:extLst>
              <a:ext uri="{FF2B5EF4-FFF2-40B4-BE49-F238E27FC236}">
                <a16:creationId xmlns:a16="http://schemas.microsoft.com/office/drawing/2014/main" id="{3157642C-DE85-4A99-9E67-EC865DB6CE17}"/>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52966" name="Text Box 6">
            <a:extLst>
              <a:ext uri="{FF2B5EF4-FFF2-40B4-BE49-F238E27FC236}">
                <a16:creationId xmlns:a16="http://schemas.microsoft.com/office/drawing/2014/main" id="{4B26FAEF-9D40-402F-91AE-26FAFED90962}"/>
              </a:ext>
            </a:extLst>
          </p:cNvPr>
          <p:cNvSpPr txBox="1">
            <a:spLocks noChangeArrowheads="1"/>
          </p:cNvSpPr>
          <p:nvPr/>
        </p:nvSpPr>
        <p:spPr bwMode="auto">
          <a:xfrm>
            <a:off x="971550" y="1700213"/>
            <a:ext cx="75438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buFontTx/>
              <a:buAutoNum type="arabicPeriod"/>
            </a:pPr>
            <a:r>
              <a:rPr lang="de-DE" altLang="de-DE" sz="2000" dirty="0">
                <a:latin typeface="Arial" panose="020B0604020202020204" pitchFamily="34" charset="0"/>
              </a:rPr>
              <a:t>Zu den Isoflavonoiden zählen:</a:t>
            </a:r>
          </a:p>
          <a:p>
            <a:pPr>
              <a:spcBef>
                <a:spcPct val="50000"/>
              </a:spcBef>
              <a:buClr>
                <a:schemeClr val="hlink"/>
              </a:buClr>
              <a:buFont typeface="Wingdings 3" panose="05040102010807070707" pitchFamily="18" charset="2"/>
              <a:buChar char="Æ"/>
            </a:pPr>
            <a:r>
              <a:rPr lang="de-DE" altLang="de-DE" sz="2000" dirty="0">
                <a:solidFill>
                  <a:schemeClr val="folHlink"/>
                </a:solidFill>
                <a:latin typeface="Arial" panose="020B0604020202020204" pitchFamily="34" charset="0"/>
              </a:rPr>
              <a:t>      Rutin</a:t>
            </a:r>
          </a:p>
          <a:p>
            <a:pPr>
              <a:spcBef>
                <a:spcPct val="50000"/>
              </a:spcBef>
              <a:buClr>
                <a:schemeClr val="hlink"/>
              </a:buClr>
              <a:buFont typeface="Wingdings 3" panose="05040102010807070707" pitchFamily="18" charset="2"/>
              <a:buChar char="Æ"/>
            </a:pPr>
            <a:r>
              <a:rPr lang="de-DE" altLang="de-DE" sz="2000" dirty="0">
                <a:solidFill>
                  <a:schemeClr val="folHlink"/>
                </a:solidFill>
                <a:latin typeface="Arial" panose="020B0604020202020204" pitchFamily="34" charset="0"/>
              </a:rPr>
              <a:t>      Hesperidin</a:t>
            </a:r>
          </a:p>
          <a:p>
            <a:pPr>
              <a:spcBef>
                <a:spcPct val="50000"/>
              </a:spcBef>
              <a:buClr>
                <a:schemeClr val="hlink"/>
              </a:buClr>
              <a:buFont typeface="Wingdings 3" panose="05040102010807070707" pitchFamily="18" charset="2"/>
              <a:buChar char="Æ"/>
            </a:pPr>
            <a:r>
              <a:rPr lang="de-DE" altLang="de-DE" sz="2000" dirty="0">
                <a:solidFill>
                  <a:schemeClr val="folHlink"/>
                </a:solidFill>
                <a:latin typeface="Arial" panose="020B0604020202020204" pitchFamily="34" charset="0"/>
              </a:rPr>
              <a:t>      Quercetin  uvm...</a:t>
            </a:r>
          </a:p>
          <a:p>
            <a:pPr>
              <a:spcBef>
                <a:spcPct val="50000"/>
              </a:spcBef>
            </a:pPr>
            <a:r>
              <a:rPr lang="de-DE" altLang="de-DE" sz="2000" dirty="0">
                <a:latin typeface="Arial" panose="020B0604020202020204" pitchFamily="34" charset="0"/>
              </a:rPr>
              <a:t>2    Es sind gelbe Pflanzenwirkstoffe wie sie etwa in Zitrusfrüchten vorkommen, allgemein i</a:t>
            </a:r>
            <a:r>
              <a:rPr lang="de-CH" altLang="de-DE" sz="2000" dirty="0">
                <a:latin typeface="Arial" panose="020B0604020202020204" pitchFamily="34" charset="0"/>
              </a:rPr>
              <a:t>n fast jedem Obst und Gemüse.</a:t>
            </a:r>
            <a:endParaRPr lang="de-DE" altLang="de-DE" sz="2000" dirty="0">
              <a:latin typeface="Arial" panose="020B0604020202020204" pitchFamily="34" charset="0"/>
            </a:endParaRPr>
          </a:p>
          <a:p>
            <a:pPr>
              <a:spcBef>
                <a:spcPct val="50000"/>
              </a:spcBef>
            </a:pPr>
            <a:r>
              <a:rPr lang="de-DE" altLang="de-DE" sz="2000" dirty="0">
                <a:latin typeface="Arial" panose="020B0604020202020204" pitchFamily="34" charset="0"/>
              </a:rPr>
              <a:t>3.   Ihnen werden entzündungshemmende, antioxidative Eigenschaften zugesprochen sowie die Fähigkeit, Enzyme zu hemmen, die im Körper krebsauslösende Substanzen aktivieren.</a:t>
            </a:r>
          </a:p>
          <a:p>
            <a:pPr>
              <a:spcBef>
                <a:spcPct val="50000"/>
              </a:spcBef>
            </a:pPr>
            <a:endParaRPr lang="de-DE" altLang="de-DE" sz="2000" dirty="0">
              <a:latin typeface="Arial" panose="020B0604020202020204" pitchFamily="34" charset="0"/>
            </a:endParaRPr>
          </a:p>
        </p:txBody>
      </p:sp>
      <p:sp>
        <p:nvSpPr>
          <p:cNvPr id="552967" name="Rectangle 7">
            <a:extLst>
              <a:ext uri="{FF2B5EF4-FFF2-40B4-BE49-F238E27FC236}">
                <a16:creationId xmlns:a16="http://schemas.microsoft.com/office/drawing/2014/main" id="{1D0E574B-F4FB-4D6C-B5E9-EC420B49DBDC}"/>
              </a:ext>
            </a:extLst>
          </p:cNvPr>
          <p:cNvSpPr>
            <a:spLocks noChangeArrowheads="1"/>
          </p:cNvSpPr>
          <p:nvPr/>
        </p:nvSpPr>
        <p:spPr bwMode="auto">
          <a:xfrm>
            <a:off x="2881313" y="1052513"/>
            <a:ext cx="33797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600" b="1" dirty="0">
                <a:effectLst>
                  <a:outerShdw blurRad="38100" dist="38100" dir="2700000" algn="tl">
                    <a:srgbClr val="000000"/>
                  </a:outerShdw>
                </a:effectLst>
              </a:rPr>
              <a:t>(krebshemmende Pflanzenstoffe)</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2178" name="Rectangle 2">
            <a:extLst>
              <a:ext uri="{FF2B5EF4-FFF2-40B4-BE49-F238E27FC236}">
                <a16:creationId xmlns:a16="http://schemas.microsoft.com/office/drawing/2014/main" id="{8377F7AA-924B-4E4E-A10A-82C62B7CC782}"/>
              </a:ext>
            </a:extLst>
          </p:cNvPr>
          <p:cNvSpPr>
            <a:spLocks noGrp="1" noChangeArrowheads="1"/>
          </p:cNvSpPr>
          <p:nvPr>
            <p:ph type="title" idx="4294967295"/>
          </p:nvPr>
        </p:nvSpPr>
        <p:spPr>
          <a:xfrm>
            <a:off x="0" y="44450"/>
            <a:ext cx="9144000" cy="684213"/>
          </a:xfrm>
        </p:spPr>
        <p:txBody>
          <a:bodyPr/>
          <a:lstStyle/>
          <a:p>
            <a:r>
              <a:rPr lang="de-DE" altLang="de-DE" sz="3600" dirty="0">
                <a:solidFill>
                  <a:schemeClr val="folHlink"/>
                </a:solidFill>
              </a:rPr>
              <a:t>Flavonoide</a:t>
            </a:r>
            <a:endParaRPr lang="de-CH" altLang="de-DE" sz="3600" dirty="0">
              <a:solidFill>
                <a:schemeClr val="folHlink"/>
              </a:solidFill>
            </a:endParaRPr>
          </a:p>
        </p:txBody>
      </p:sp>
      <p:sp>
        <p:nvSpPr>
          <p:cNvPr id="562179" name="Line 3">
            <a:extLst>
              <a:ext uri="{FF2B5EF4-FFF2-40B4-BE49-F238E27FC236}">
                <a16:creationId xmlns:a16="http://schemas.microsoft.com/office/drawing/2014/main" id="{BADF0AEB-FB50-4D16-B38B-008FF4468D8C}"/>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62180" name="Text Box 4">
            <a:extLst>
              <a:ext uri="{FF2B5EF4-FFF2-40B4-BE49-F238E27FC236}">
                <a16:creationId xmlns:a16="http://schemas.microsoft.com/office/drawing/2014/main" id="{B46FA3F4-3B54-472B-AD2F-2426AF4CD23A}"/>
              </a:ext>
            </a:extLst>
          </p:cNvPr>
          <p:cNvSpPr txBox="1">
            <a:spLocks noChangeArrowheads="1"/>
          </p:cNvSpPr>
          <p:nvPr/>
        </p:nvSpPr>
        <p:spPr bwMode="auto">
          <a:xfrm>
            <a:off x="250825" y="1644650"/>
            <a:ext cx="864235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Clr>
                <a:schemeClr val="folHlink"/>
              </a:buClr>
            </a:pPr>
            <a:r>
              <a:rPr lang="de-DE" altLang="de-DE" sz="2000" dirty="0">
                <a:solidFill>
                  <a:schemeClr val="folHlink"/>
                </a:solidFill>
                <a:latin typeface="Arial" panose="020B0604020202020204" pitchFamily="34" charset="0"/>
              </a:rPr>
              <a:t>Bekannt: Einige Tausend Flavonoide unterschiedlicher Struktur</a:t>
            </a:r>
          </a:p>
          <a:p>
            <a:pPr>
              <a:buClr>
                <a:schemeClr val="folHlink"/>
              </a:buClr>
            </a:pPr>
            <a:r>
              <a:rPr lang="de-DE" altLang="de-DE" sz="2000" dirty="0">
                <a:solidFill>
                  <a:schemeClr val="folHlink"/>
                </a:solidFill>
                <a:latin typeface="Arial" panose="020B0604020202020204" pitchFamily="34" charset="0"/>
              </a:rPr>
              <a:t>.</a:t>
            </a:r>
          </a:p>
          <a:p>
            <a:pPr>
              <a:buClr>
                <a:schemeClr val="folHlink"/>
              </a:buClr>
            </a:pPr>
            <a:r>
              <a:rPr lang="de-DE" altLang="de-DE" sz="2000" dirty="0">
                <a:latin typeface="Arial" panose="020B0604020202020204" pitchFamily="34" charset="0"/>
              </a:rPr>
              <a:t>Vielzahl von Verbindungen = Ursachen für eine nahezu unendliche Anzahl</a:t>
            </a:r>
          </a:p>
          <a:p>
            <a:pPr>
              <a:buClr>
                <a:schemeClr val="folHlink"/>
              </a:buClr>
            </a:pPr>
            <a:r>
              <a:rPr lang="de-DE" altLang="de-DE" sz="2000" dirty="0">
                <a:latin typeface="Arial" panose="020B0604020202020204" pitchFamily="34" charset="0"/>
              </a:rPr>
              <a:t>pharmakologischer Wirkungen: </a:t>
            </a:r>
          </a:p>
          <a:p>
            <a:pPr>
              <a:buClr>
                <a:schemeClr val="folHlink"/>
              </a:buClr>
            </a:pPr>
            <a:endParaRPr lang="de-DE" altLang="de-DE" sz="2000" dirty="0">
              <a:latin typeface="Arial" panose="020B0604020202020204" pitchFamily="34" charset="0"/>
            </a:endParaRPr>
          </a:p>
          <a:p>
            <a:pPr>
              <a:buClr>
                <a:schemeClr val="folHlink"/>
              </a:buClr>
              <a:buFont typeface="Wingdings" panose="05000000000000000000" pitchFamily="2" charset="2"/>
              <a:buChar char="l"/>
            </a:pPr>
            <a:r>
              <a:rPr lang="de-DE" altLang="de-DE" sz="2000" dirty="0">
                <a:solidFill>
                  <a:schemeClr val="folHlink"/>
                </a:solidFill>
                <a:latin typeface="Arial" panose="020B0604020202020204" pitchFamily="34" charset="0"/>
              </a:rPr>
              <a:t>  Antiallergische und antiphlogistische Wirkung</a:t>
            </a:r>
          </a:p>
          <a:p>
            <a:pPr>
              <a:buClr>
                <a:schemeClr val="folHlink"/>
              </a:buClr>
              <a:buFont typeface="Wingdings" panose="05000000000000000000" pitchFamily="2" charset="2"/>
              <a:buChar char="l"/>
            </a:pPr>
            <a:r>
              <a:rPr lang="de-DE" altLang="de-DE" sz="2000" dirty="0">
                <a:solidFill>
                  <a:schemeClr val="folHlink"/>
                </a:solidFill>
                <a:latin typeface="Arial" panose="020B0604020202020204" pitchFamily="34" charset="0"/>
              </a:rPr>
              <a:t>  Antivirale und antimikrobielle Wirkung</a:t>
            </a:r>
          </a:p>
          <a:p>
            <a:pPr>
              <a:buClr>
                <a:schemeClr val="folHlink"/>
              </a:buClr>
              <a:buFont typeface="Wingdings" panose="05000000000000000000" pitchFamily="2" charset="2"/>
              <a:buChar char="l"/>
            </a:pPr>
            <a:r>
              <a:rPr lang="de-DE" altLang="de-DE" sz="2000" dirty="0">
                <a:solidFill>
                  <a:schemeClr val="folHlink"/>
                </a:solidFill>
                <a:latin typeface="Arial" panose="020B0604020202020204" pitchFamily="34" charset="0"/>
              </a:rPr>
              <a:t>  Antioxidative Wirkung</a:t>
            </a:r>
          </a:p>
          <a:p>
            <a:pPr>
              <a:buClr>
                <a:schemeClr val="folHlink"/>
              </a:buClr>
              <a:buFont typeface="Wingdings" panose="05000000000000000000" pitchFamily="2" charset="2"/>
              <a:buChar char="l"/>
            </a:pPr>
            <a:r>
              <a:rPr lang="de-DE" altLang="de-DE" sz="2000" dirty="0">
                <a:solidFill>
                  <a:schemeClr val="folHlink"/>
                </a:solidFill>
                <a:latin typeface="Arial" panose="020B0604020202020204" pitchFamily="34" charset="0"/>
              </a:rPr>
              <a:t>  Antiproliferative und antikarzinogene Wirkung</a:t>
            </a:r>
            <a:br>
              <a:rPr lang="de-DE" altLang="de-DE" sz="2000" dirty="0">
                <a:solidFill>
                  <a:schemeClr val="folHlink"/>
                </a:solidFill>
                <a:latin typeface="Arial" panose="020B0604020202020204" pitchFamily="34" charset="0"/>
              </a:rPr>
            </a:br>
            <a:endParaRPr lang="de-DE" altLang="de-DE" sz="2000" dirty="0">
              <a:solidFill>
                <a:schemeClr val="folHlink"/>
              </a:solidFill>
              <a:latin typeface="Arial" panose="020B0604020202020204" pitchFamily="34" charset="0"/>
            </a:endParaRPr>
          </a:p>
          <a:p>
            <a:pPr>
              <a:buClr>
                <a:schemeClr val="folHlink"/>
              </a:buClr>
            </a:pPr>
            <a:r>
              <a:rPr lang="de-DE" altLang="de-DE" sz="2000" dirty="0">
                <a:latin typeface="Arial" panose="020B0604020202020204" pitchFamily="34" charset="0"/>
              </a:rPr>
              <a:t>	  Daneben wurden für einzelne Flavonoiddrogen spezifische Effekte</a:t>
            </a:r>
          </a:p>
          <a:p>
            <a:pPr>
              <a:buClr>
                <a:schemeClr val="folHlink"/>
              </a:buClr>
            </a:pPr>
            <a:r>
              <a:rPr lang="de-DE" altLang="de-DE" sz="2000" dirty="0">
                <a:latin typeface="Arial" panose="020B0604020202020204" pitchFamily="34" charset="0"/>
              </a:rPr>
              <a:t>	  nachgewiesen. Für die Therapie am bedeutungsvollsten sind    </a:t>
            </a:r>
            <a:br>
              <a:rPr lang="de-DE" altLang="de-DE" sz="2000" dirty="0">
                <a:latin typeface="Arial" panose="020B0604020202020204" pitchFamily="34" charset="0"/>
              </a:rPr>
            </a:br>
            <a:r>
              <a:rPr lang="de-DE" altLang="de-DE" sz="2000" dirty="0">
                <a:latin typeface="Arial" panose="020B0604020202020204" pitchFamily="34" charset="0"/>
              </a:rPr>
              <a:t>  darunter: </a:t>
            </a:r>
            <a:br>
              <a:rPr lang="de-DE" altLang="de-DE" sz="2000" dirty="0">
                <a:latin typeface="Arial" panose="020B0604020202020204" pitchFamily="34" charset="0"/>
              </a:rPr>
            </a:br>
            <a:endParaRPr lang="de-DE" altLang="de-DE" sz="2000" dirty="0">
              <a:solidFill>
                <a:schemeClr val="folHlink"/>
              </a:solidFill>
              <a:latin typeface="Arial" panose="020B0604020202020204" pitchFamily="34" charset="0"/>
            </a:endParaRPr>
          </a:p>
          <a:p>
            <a:pPr>
              <a:buClr>
                <a:schemeClr val="folHlink"/>
              </a:buClr>
              <a:buFont typeface="Wingdings" panose="05000000000000000000" pitchFamily="2" charset="2"/>
              <a:buChar char="l"/>
            </a:pPr>
            <a:r>
              <a:rPr lang="de-DE" altLang="de-DE" sz="2000" dirty="0">
                <a:solidFill>
                  <a:schemeClr val="folHlink"/>
                </a:solidFill>
                <a:latin typeface="Arial" panose="020B0604020202020204" pitchFamily="34" charset="0"/>
              </a:rPr>
              <a:t>  Hepatoprotektive sowie antihypertensive-cardioprotektive Wirkung</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6162" name="Rectangle 2">
            <a:extLst>
              <a:ext uri="{FF2B5EF4-FFF2-40B4-BE49-F238E27FC236}">
                <a16:creationId xmlns:a16="http://schemas.microsoft.com/office/drawing/2014/main" id="{A32D77A5-38DB-4C4D-B855-4B3868EB4D22}"/>
              </a:ext>
            </a:extLst>
          </p:cNvPr>
          <p:cNvSpPr>
            <a:spLocks noChangeArrowheads="1"/>
          </p:cNvSpPr>
          <p:nvPr/>
        </p:nvSpPr>
        <p:spPr bwMode="auto">
          <a:xfrm>
            <a:off x="4859338" y="1993900"/>
            <a:ext cx="3657600" cy="28448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r>
              <a:rPr lang="en-US" altLang="de-DE" sz="2000" dirty="0"/>
            </a:br>
            <a:r>
              <a:rPr lang="en-US" altLang="de-DE" sz="2000" dirty="0"/>
              <a:t>Die “Freien Radikale” – sofern im Übermass vorhanden – schädigen unseren Körper weitreichend, wirken zellzerstörend, fördern Arteriosklerose, Entzündungen und Krebs.</a:t>
            </a:r>
          </a:p>
          <a:p>
            <a:pPr algn="l"/>
            <a:r>
              <a:rPr lang="en-US" altLang="de-DE" sz="2000" dirty="0"/>
              <a:t> </a:t>
            </a:r>
          </a:p>
        </p:txBody>
      </p:sp>
      <p:sp>
        <p:nvSpPr>
          <p:cNvPr id="476163" name="Rectangle 3">
            <a:extLst>
              <a:ext uri="{FF2B5EF4-FFF2-40B4-BE49-F238E27FC236}">
                <a16:creationId xmlns:a16="http://schemas.microsoft.com/office/drawing/2014/main" id="{A9C2DFB0-596C-448C-908F-B9E76869D936}"/>
              </a:ext>
            </a:extLst>
          </p:cNvPr>
          <p:cNvSpPr>
            <a:spLocks noGrp="1" noChangeArrowheads="1"/>
          </p:cNvSpPr>
          <p:nvPr>
            <p:ph type="title" idx="4294967295"/>
          </p:nvPr>
        </p:nvSpPr>
        <p:spPr>
          <a:xfrm>
            <a:off x="685800" y="44450"/>
            <a:ext cx="7772400" cy="684213"/>
          </a:xfrm>
        </p:spPr>
        <p:txBody>
          <a:bodyPr/>
          <a:lstStyle/>
          <a:p>
            <a:r>
              <a:rPr lang="de-CH" altLang="de-DE" sz="3600" dirty="0">
                <a:solidFill>
                  <a:schemeClr val="folHlink"/>
                </a:solidFill>
              </a:rPr>
              <a:t>Die „Freien Radikale“</a:t>
            </a:r>
          </a:p>
        </p:txBody>
      </p:sp>
      <p:pic>
        <p:nvPicPr>
          <p:cNvPr id="476164" name="Picture 4">
            <a:extLst>
              <a:ext uri="{FF2B5EF4-FFF2-40B4-BE49-F238E27FC236}">
                <a16:creationId xmlns:a16="http://schemas.microsoft.com/office/drawing/2014/main" id="{A3080E42-E8B2-422F-B561-D80A69459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1989138"/>
            <a:ext cx="3309938" cy="2884487"/>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476165" name="Rectangle 5">
            <a:extLst>
              <a:ext uri="{FF2B5EF4-FFF2-40B4-BE49-F238E27FC236}">
                <a16:creationId xmlns:a16="http://schemas.microsoft.com/office/drawing/2014/main" id="{4D923AA1-75B1-4877-B86C-C1F2AD2191A2}"/>
              </a:ext>
            </a:extLst>
          </p:cNvPr>
          <p:cNvSpPr>
            <a:spLocks noChangeArrowheads="1"/>
          </p:cNvSpPr>
          <p:nvPr/>
        </p:nvSpPr>
        <p:spPr bwMode="auto">
          <a:xfrm>
            <a:off x="865188" y="5521325"/>
            <a:ext cx="74120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de-DE" sz="2000" dirty="0"/>
              <a:t>Bei Entzündungen sind “Freie Radikale” gleichsam Öl ins Feuer.</a:t>
            </a:r>
          </a:p>
        </p:txBody>
      </p:sp>
      <p:sp>
        <p:nvSpPr>
          <p:cNvPr id="476166" name="Line 6">
            <a:extLst>
              <a:ext uri="{FF2B5EF4-FFF2-40B4-BE49-F238E27FC236}">
                <a16:creationId xmlns:a16="http://schemas.microsoft.com/office/drawing/2014/main" id="{54FD29AD-D826-4651-80A0-05B94CE905DD}"/>
              </a:ext>
            </a:extLst>
          </p:cNvPr>
          <p:cNvSpPr>
            <a:spLocks noChangeShapeType="1"/>
          </p:cNvSpPr>
          <p:nvPr/>
        </p:nvSpPr>
        <p:spPr bwMode="auto">
          <a:xfrm>
            <a:off x="0"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986" name="Rectangle 2">
            <a:extLst>
              <a:ext uri="{FF2B5EF4-FFF2-40B4-BE49-F238E27FC236}">
                <a16:creationId xmlns:a16="http://schemas.microsoft.com/office/drawing/2014/main" id="{679BFBE0-4D9E-4A36-A484-ACBB4FE8C55C}"/>
              </a:ext>
            </a:extLst>
          </p:cNvPr>
          <p:cNvSpPr>
            <a:spLocks noGrp="1" noChangeArrowheads="1"/>
          </p:cNvSpPr>
          <p:nvPr>
            <p:ph type="title" idx="4294967295"/>
          </p:nvPr>
        </p:nvSpPr>
        <p:spPr>
          <a:xfrm>
            <a:off x="0" y="44450"/>
            <a:ext cx="9144000" cy="684213"/>
          </a:xfrm>
        </p:spPr>
        <p:txBody>
          <a:bodyPr/>
          <a:lstStyle/>
          <a:p>
            <a:r>
              <a:rPr lang="de-DE" altLang="de-DE" sz="3600" dirty="0">
                <a:solidFill>
                  <a:schemeClr val="folHlink"/>
                </a:solidFill>
              </a:rPr>
              <a:t>Isoflavonoide</a:t>
            </a:r>
            <a:endParaRPr lang="de-CH" altLang="de-DE" sz="3600" dirty="0">
              <a:solidFill>
                <a:schemeClr val="folHlink"/>
              </a:solidFill>
            </a:endParaRPr>
          </a:p>
        </p:txBody>
      </p:sp>
      <p:sp>
        <p:nvSpPr>
          <p:cNvPr id="553987" name="Line 3">
            <a:extLst>
              <a:ext uri="{FF2B5EF4-FFF2-40B4-BE49-F238E27FC236}">
                <a16:creationId xmlns:a16="http://schemas.microsoft.com/office/drawing/2014/main" id="{B97FB4FC-D78D-4837-9087-9745714F2F9C}"/>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53988" name="Text Box 4">
            <a:extLst>
              <a:ext uri="{FF2B5EF4-FFF2-40B4-BE49-F238E27FC236}">
                <a16:creationId xmlns:a16="http://schemas.microsoft.com/office/drawing/2014/main" id="{74E5D68B-D153-487E-A970-72106FF97C40}"/>
              </a:ext>
            </a:extLst>
          </p:cNvPr>
          <p:cNvSpPr txBox="1">
            <a:spLocks noChangeArrowheads="1"/>
          </p:cNvSpPr>
          <p:nvPr/>
        </p:nvSpPr>
        <p:spPr bwMode="auto">
          <a:xfrm>
            <a:off x="769938" y="1700213"/>
            <a:ext cx="7561262"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Clr>
                <a:schemeClr val="folHlink"/>
              </a:buClr>
              <a:buFont typeface="Wingdings" panose="05000000000000000000" pitchFamily="2" charset="2"/>
              <a:buChar char="l"/>
            </a:pPr>
            <a:r>
              <a:rPr lang="de-CH" altLang="de-DE" sz="2000" dirty="0">
                <a:latin typeface="Arial" panose="020B0604020202020204" pitchFamily="34" charset="0"/>
              </a:rPr>
              <a:t>Viele „antioxidative“ Eigenschaften</a:t>
            </a:r>
          </a:p>
          <a:p>
            <a:pPr>
              <a:buClr>
                <a:schemeClr val="folHlink"/>
              </a:buClr>
              <a:buFont typeface="Wingdings" panose="05000000000000000000" pitchFamily="2" charset="2"/>
              <a:buChar char="l"/>
            </a:pPr>
            <a:endParaRPr lang="de-CH" altLang="de-DE" sz="2000" dirty="0">
              <a:latin typeface="Arial" panose="020B0604020202020204" pitchFamily="34" charset="0"/>
            </a:endParaRPr>
          </a:p>
          <a:p>
            <a:pPr>
              <a:buClr>
                <a:schemeClr val="folHlink"/>
              </a:buClr>
              <a:buFont typeface="Wingdings" panose="05000000000000000000" pitchFamily="2" charset="2"/>
              <a:buChar char="l"/>
            </a:pPr>
            <a:r>
              <a:rPr lang="de-CH" altLang="de-DE" sz="2000" dirty="0">
                <a:latin typeface="Arial" panose="020B0604020202020204" pitchFamily="34" charset="0"/>
              </a:rPr>
              <a:t>Verhindern Gen-Veränderungen</a:t>
            </a:r>
          </a:p>
          <a:p>
            <a:pPr>
              <a:buClr>
                <a:schemeClr val="folHlink"/>
              </a:buClr>
              <a:buFont typeface="Wingdings" panose="05000000000000000000" pitchFamily="2" charset="2"/>
              <a:buChar char="l"/>
            </a:pPr>
            <a:endParaRPr lang="de-CH" altLang="de-DE" sz="2000" dirty="0">
              <a:latin typeface="Arial" panose="020B0604020202020204" pitchFamily="34" charset="0"/>
            </a:endParaRPr>
          </a:p>
          <a:p>
            <a:pPr>
              <a:buClr>
                <a:schemeClr val="folHlink"/>
              </a:buClr>
              <a:buFont typeface="Wingdings" panose="05000000000000000000" pitchFamily="2" charset="2"/>
              <a:buChar char="l"/>
            </a:pPr>
            <a:r>
              <a:rPr lang="de-CH" altLang="de-DE" sz="2000" dirty="0">
                <a:solidFill>
                  <a:schemeClr val="folHlink"/>
                </a:solidFill>
                <a:latin typeface="Arial" panose="020B0604020202020204" pitchFamily="34" charset="0"/>
              </a:rPr>
              <a:t>Inaktivieren Östrogene</a:t>
            </a:r>
            <a:br>
              <a:rPr lang="de-CH" altLang="de-DE" sz="2000" dirty="0">
                <a:solidFill>
                  <a:schemeClr val="folHlink"/>
                </a:solidFill>
                <a:latin typeface="Arial" panose="020B0604020202020204" pitchFamily="34" charset="0"/>
              </a:rPr>
            </a:br>
            <a:r>
              <a:rPr lang="de-CH" altLang="de-DE" sz="2000" dirty="0">
                <a:latin typeface="Arial" panose="020B0604020202020204" pitchFamily="34" charset="0"/>
              </a:rPr>
              <a:t>Setzen die Menge biologisch aktiven Östrogens im Blut herab</a:t>
            </a:r>
            <a:br>
              <a:rPr lang="de-CH" altLang="de-DE" sz="2000" dirty="0">
                <a:latin typeface="Arial" panose="020B0604020202020204" pitchFamily="34" charset="0"/>
              </a:rPr>
            </a:br>
            <a:r>
              <a:rPr lang="de-CH" altLang="de-DE" sz="2000" dirty="0">
                <a:latin typeface="Arial" panose="020B0604020202020204" pitchFamily="34" charset="0"/>
              </a:rPr>
              <a:t>Besitzen auf diese Weise bei hormonabhängigen Krebsarten   </a:t>
            </a:r>
            <a:br>
              <a:rPr lang="de-CH" altLang="de-DE" sz="2000" dirty="0">
                <a:latin typeface="Arial" panose="020B0604020202020204" pitchFamily="34" charset="0"/>
              </a:rPr>
            </a:br>
            <a:r>
              <a:rPr lang="de-CH" altLang="de-DE" sz="2000" dirty="0">
                <a:latin typeface="Arial" panose="020B0604020202020204" pitchFamily="34" charset="0"/>
              </a:rPr>
              <a:t>(z.B. Brustkrebs) eine Anti-Krebs Wirkung</a:t>
            </a:r>
          </a:p>
          <a:p>
            <a:pPr>
              <a:buClr>
                <a:schemeClr val="folHlink"/>
              </a:buClr>
              <a:buFont typeface="Wingdings" panose="05000000000000000000" pitchFamily="2" charset="2"/>
              <a:buChar char="l"/>
            </a:pPr>
            <a:endParaRPr lang="de-CH" altLang="de-DE" sz="2000" dirty="0">
              <a:latin typeface="Arial" panose="020B0604020202020204" pitchFamily="34" charset="0"/>
            </a:endParaRPr>
          </a:p>
          <a:p>
            <a:pPr>
              <a:buClr>
                <a:schemeClr val="folHlink"/>
              </a:buClr>
              <a:buFont typeface="Wingdings" panose="05000000000000000000" pitchFamily="2" charset="2"/>
              <a:buChar char="l"/>
            </a:pPr>
            <a:r>
              <a:rPr lang="de-CH" altLang="de-DE" sz="2000" dirty="0">
                <a:latin typeface="Arial" panose="020B0604020202020204" pitchFamily="34" charset="0"/>
              </a:rPr>
              <a:t>Stimulieren Geschlechtshormon-bindende Globuline in der     </a:t>
            </a:r>
            <a:br>
              <a:rPr lang="de-CH" altLang="de-DE" sz="2000" dirty="0">
                <a:latin typeface="Arial" panose="020B0604020202020204" pitchFamily="34" charset="0"/>
              </a:rPr>
            </a:br>
            <a:r>
              <a:rPr lang="de-CH" altLang="de-DE" sz="2000" dirty="0">
                <a:latin typeface="Arial" panose="020B0604020202020204" pitchFamily="34" charset="0"/>
              </a:rPr>
              <a:t>Leber</a:t>
            </a:r>
          </a:p>
          <a:p>
            <a:endParaRPr lang="de-CH" altLang="de-DE" sz="2000" dirty="0">
              <a:latin typeface="Arial" panose="020B0604020202020204" pitchFamily="34" charset="0"/>
            </a:endParaRPr>
          </a:p>
          <a:p>
            <a:endParaRPr lang="de-DE" altLang="de-DE" sz="2000" dirty="0">
              <a:latin typeface="Arial" panose="020B0604020202020204" pitchFamily="34" charset="0"/>
            </a:endParaRPr>
          </a:p>
        </p:txBody>
      </p:sp>
      <p:sp>
        <p:nvSpPr>
          <p:cNvPr id="553989" name="Rectangle 5">
            <a:extLst>
              <a:ext uri="{FF2B5EF4-FFF2-40B4-BE49-F238E27FC236}">
                <a16:creationId xmlns:a16="http://schemas.microsoft.com/office/drawing/2014/main" id="{10959942-7F76-4EFB-A763-7A8C21C684BD}"/>
              </a:ext>
            </a:extLst>
          </p:cNvPr>
          <p:cNvSpPr>
            <a:spLocks noChangeArrowheads="1"/>
          </p:cNvSpPr>
          <p:nvPr/>
        </p:nvSpPr>
        <p:spPr bwMode="auto">
          <a:xfrm>
            <a:off x="3513138" y="1003300"/>
            <a:ext cx="2119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000" b="1" dirty="0">
                <a:solidFill>
                  <a:schemeClr val="folHlink"/>
                </a:solidFill>
                <a:effectLst>
                  <a:outerShdw blurRad="38100" dist="38100" dir="2700000" algn="tl">
                    <a:srgbClr val="000000"/>
                  </a:outerShdw>
                </a:effectLst>
              </a:rPr>
              <a:t>Krebshemmung</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706" name="Rectangle 2">
            <a:extLst>
              <a:ext uri="{FF2B5EF4-FFF2-40B4-BE49-F238E27FC236}">
                <a16:creationId xmlns:a16="http://schemas.microsoft.com/office/drawing/2014/main" id="{336F19C8-9C43-434C-B95C-920E7987EB0F}"/>
              </a:ext>
            </a:extLst>
          </p:cNvPr>
          <p:cNvSpPr>
            <a:spLocks noGrp="1" noChangeArrowheads="1"/>
          </p:cNvSpPr>
          <p:nvPr>
            <p:ph type="title" idx="4294967295"/>
          </p:nvPr>
        </p:nvSpPr>
        <p:spPr>
          <a:xfrm>
            <a:off x="0" y="15875"/>
            <a:ext cx="9144000" cy="1306513"/>
          </a:xfrm>
        </p:spPr>
        <p:txBody>
          <a:bodyPr/>
          <a:lstStyle/>
          <a:p>
            <a:r>
              <a:rPr lang="de-DE" altLang="de-DE" sz="3600" dirty="0">
                <a:solidFill>
                  <a:schemeClr val="folHlink"/>
                </a:solidFill>
                <a:effectLst/>
              </a:rPr>
              <a:t>Isoflavonoide - </a:t>
            </a:r>
            <a:br>
              <a:rPr lang="de-DE" altLang="de-DE" sz="3600" dirty="0">
                <a:solidFill>
                  <a:schemeClr val="folHlink"/>
                </a:solidFill>
                <a:effectLst/>
              </a:rPr>
            </a:br>
            <a:r>
              <a:rPr lang="de-DE" altLang="de-DE" sz="3600" dirty="0">
                <a:solidFill>
                  <a:schemeClr val="folHlink"/>
                </a:solidFill>
                <a:effectLst/>
              </a:rPr>
              <a:t>die wichtigsten Phytamine in Soja</a:t>
            </a:r>
            <a:endParaRPr lang="de-CH" altLang="de-DE" sz="3600" dirty="0">
              <a:solidFill>
                <a:schemeClr val="folHlink"/>
              </a:solidFill>
              <a:effectLst/>
            </a:endParaRPr>
          </a:p>
        </p:txBody>
      </p:sp>
      <p:sp>
        <p:nvSpPr>
          <p:cNvPr id="584707" name="Line 3">
            <a:extLst>
              <a:ext uri="{FF2B5EF4-FFF2-40B4-BE49-F238E27FC236}">
                <a16:creationId xmlns:a16="http://schemas.microsoft.com/office/drawing/2014/main" id="{9D43CAD3-9AD7-426D-8EDE-6B9E370FFA5C}"/>
              </a:ext>
            </a:extLst>
          </p:cNvPr>
          <p:cNvSpPr>
            <a:spLocks noChangeShapeType="1"/>
          </p:cNvSpPr>
          <p:nvPr/>
        </p:nvSpPr>
        <p:spPr bwMode="auto">
          <a:xfrm>
            <a:off x="36513" y="1312863"/>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84708" name="Text Box 4">
            <a:extLst>
              <a:ext uri="{FF2B5EF4-FFF2-40B4-BE49-F238E27FC236}">
                <a16:creationId xmlns:a16="http://schemas.microsoft.com/office/drawing/2014/main" id="{C8A97EF6-4F45-407F-87DB-756DFD1AE5F0}"/>
              </a:ext>
            </a:extLst>
          </p:cNvPr>
          <p:cNvSpPr txBox="1">
            <a:spLocks noChangeArrowheads="1"/>
          </p:cNvSpPr>
          <p:nvPr/>
        </p:nvSpPr>
        <p:spPr bwMode="auto">
          <a:xfrm>
            <a:off x="403225" y="2022475"/>
            <a:ext cx="833755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Clr>
                <a:schemeClr val="folHlink"/>
              </a:buClr>
              <a:buFont typeface="Wingdings" panose="05000000000000000000" pitchFamily="2" charset="2"/>
              <a:buChar char="l"/>
            </a:pPr>
            <a:r>
              <a:rPr lang="de-DE" altLang="de-DE" sz="2000" dirty="0"/>
              <a:t>  Soja ist die reichhaltigste Quelle für diese Phytamine</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Isoflavonoide haben </a:t>
            </a:r>
            <a:r>
              <a:rPr lang="de-DE" altLang="de-DE" sz="2000" dirty="0">
                <a:solidFill>
                  <a:schemeClr val="folHlink"/>
                </a:solidFill>
              </a:rPr>
              <a:t>antioxidative und antikarzinogene Wirkungen</a:t>
            </a:r>
            <a:r>
              <a:rPr lang="de-DE" altLang="de-DE" sz="2000" dirty="0"/>
              <a:t>, </a:t>
            </a:r>
            <a:br>
              <a:rPr lang="de-DE" altLang="de-DE" sz="2000" dirty="0"/>
            </a:br>
            <a:r>
              <a:rPr lang="de-DE" altLang="de-DE" sz="2000" dirty="0"/>
              <a:t>    die jeweils auf unterschiedliche Krebsarten auf ähnliche Weise </a:t>
            </a:r>
            <a:br>
              <a:rPr lang="de-DE" altLang="de-DE" sz="2000" dirty="0"/>
            </a:br>
            <a:r>
              <a:rPr lang="de-DE" altLang="de-DE" sz="2000" dirty="0"/>
              <a:t>    einwirken. Allen gemeinsam ist eine den </a:t>
            </a:r>
            <a:r>
              <a:rPr lang="de-DE" altLang="de-DE" sz="2000" dirty="0">
                <a:solidFill>
                  <a:schemeClr val="folHlink"/>
                </a:solidFill>
              </a:rPr>
              <a:t>Östrogenen ähnliche </a:t>
            </a:r>
            <a:br>
              <a:rPr lang="de-DE" altLang="de-DE" sz="2000" dirty="0">
                <a:solidFill>
                  <a:schemeClr val="folHlink"/>
                </a:solidFill>
              </a:rPr>
            </a:br>
            <a:r>
              <a:rPr lang="de-DE" altLang="de-DE" sz="2000" dirty="0">
                <a:solidFill>
                  <a:schemeClr val="folHlink"/>
                </a:solidFill>
              </a:rPr>
              <a:t>    Struktur</a:t>
            </a:r>
            <a:r>
              <a:rPr lang="de-DE" altLang="de-DE" sz="2000" dirty="0"/>
              <a:t>, jedoch mit deutlich schwächerer Wirkung </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solidFill>
                  <a:schemeClr val="folHlink"/>
                </a:solidFill>
              </a:rPr>
              <a:t>  Isoflavonoide werden daher oft als Phytoöstrogene bezeichnet.</a:t>
            </a:r>
            <a:r>
              <a:rPr lang="de-DE" altLang="de-DE" sz="2000" dirty="0"/>
              <a:t> </a:t>
            </a:r>
            <a:br>
              <a:rPr lang="de-DE" altLang="de-DE" sz="2000" dirty="0"/>
            </a:br>
            <a:r>
              <a:rPr lang="de-DE" altLang="de-DE" sz="2000" dirty="0"/>
              <a:t>    Isoflavonoide sind in der Sojabohne unterschiedlich verteilt, die </a:t>
            </a:r>
            <a:br>
              <a:rPr lang="de-DE" altLang="de-DE" sz="2000" dirty="0"/>
            </a:br>
            <a:r>
              <a:rPr lang="de-DE" altLang="de-DE" sz="2000" dirty="0"/>
              <a:t>    höchsten Mengen sitzen in den Samenschalen </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Einige Sojaprodukte, z.B. Sojasaucen und Sojaöle, enthalten diese </a:t>
            </a:r>
            <a:br>
              <a:rPr lang="de-DE" altLang="de-DE" sz="2000" dirty="0"/>
            </a:br>
            <a:r>
              <a:rPr lang="de-DE" altLang="de-DE" sz="2000" dirty="0"/>
              <a:t>    Phytamine nicht </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5730" name="Rectangle 2">
            <a:extLst>
              <a:ext uri="{FF2B5EF4-FFF2-40B4-BE49-F238E27FC236}">
                <a16:creationId xmlns:a16="http://schemas.microsoft.com/office/drawing/2014/main" id="{82BAA7DD-6DDB-48A3-AA78-8D48317ABE91}"/>
              </a:ext>
            </a:extLst>
          </p:cNvPr>
          <p:cNvSpPr>
            <a:spLocks noGrp="1" noChangeArrowheads="1"/>
          </p:cNvSpPr>
          <p:nvPr>
            <p:ph type="title" idx="4294967295"/>
          </p:nvPr>
        </p:nvSpPr>
        <p:spPr>
          <a:xfrm>
            <a:off x="0" y="-14288"/>
            <a:ext cx="9144000" cy="1306513"/>
          </a:xfrm>
        </p:spPr>
        <p:txBody>
          <a:bodyPr/>
          <a:lstStyle/>
          <a:p>
            <a:r>
              <a:rPr lang="de-DE" altLang="de-DE" sz="3600" dirty="0">
                <a:solidFill>
                  <a:schemeClr val="folHlink"/>
                </a:solidFill>
                <a:effectLst/>
              </a:rPr>
              <a:t>Genistein </a:t>
            </a:r>
            <a:br>
              <a:rPr lang="de-DE" altLang="de-DE" sz="3600" dirty="0">
                <a:solidFill>
                  <a:schemeClr val="folHlink"/>
                </a:solidFill>
                <a:effectLst/>
              </a:rPr>
            </a:br>
            <a:r>
              <a:rPr lang="de-DE" altLang="de-DE" sz="3600" dirty="0">
                <a:solidFill>
                  <a:schemeClr val="folHlink"/>
                </a:solidFill>
                <a:effectLst/>
              </a:rPr>
              <a:t>ist das wichtigste Isoflavonoid in Soja</a:t>
            </a:r>
            <a:endParaRPr lang="de-CH" altLang="de-DE" sz="3600" dirty="0">
              <a:solidFill>
                <a:schemeClr val="folHlink"/>
              </a:solidFill>
              <a:effectLst/>
            </a:endParaRPr>
          </a:p>
        </p:txBody>
      </p:sp>
      <p:sp>
        <p:nvSpPr>
          <p:cNvPr id="585731" name="Line 3">
            <a:extLst>
              <a:ext uri="{FF2B5EF4-FFF2-40B4-BE49-F238E27FC236}">
                <a16:creationId xmlns:a16="http://schemas.microsoft.com/office/drawing/2014/main" id="{F2728415-D483-44BE-9214-7A8BD1FF3354}"/>
              </a:ext>
            </a:extLst>
          </p:cNvPr>
          <p:cNvSpPr>
            <a:spLocks noChangeShapeType="1"/>
          </p:cNvSpPr>
          <p:nvPr/>
        </p:nvSpPr>
        <p:spPr bwMode="auto">
          <a:xfrm>
            <a:off x="36513" y="1341438"/>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85732" name="Text Box 4">
            <a:extLst>
              <a:ext uri="{FF2B5EF4-FFF2-40B4-BE49-F238E27FC236}">
                <a16:creationId xmlns:a16="http://schemas.microsoft.com/office/drawing/2014/main" id="{A2EC4F7B-F618-44B3-9507-680E6B5438BF}"/>
              </a:ext>
            </a:extLst>
          </p:cNvPr>
          <p:cNvSpPr txBox="1">
            <a:spLocks noChangeArrowheads="1"/>
          </p:cNvSpPr>
          <p:nvPr/>
        </p:nvSpPr>
        <p:spPr bwMode="auto">
          <a:xfrm>
            <a:off x="179388" y="1700213"/>
            <a:ext cx="87852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Clr>
                <a:schemeClr val="folHlink"/>
              </a:buClr>
              <a:buFont typeface="Wingdings" panose="05000000000000000000" pitchFamily="2" charset="2"/>
              <a:buChar char="l"/>
            </a:pPr>
            <a:r>
              <a:rPr lang="de-DE" altLang="de-DE" sz="2000" b="1" dirty="0"/>
              <a:t>  W</a:t>
            </a:r>
            <a:r>
              <a:rPr lang="de-DE" altLang="de-DE" sz="2000" dirty="0"/>
              <a:t>ichtigstes Isoflavonoid in Soja, wasserlöslich</a:t>
            </a:r>
            <a:r>
              <a:rPr lang="de-DE" altLang="de-DE" sz="2000" dirty="0">
                <a:solidFill>
                  <a:schemeClr val="folHlink"/>
                </a:solidFill>
              </a:rPr>
              <a:t>, a</a:t>
            </a:r>
            <a:r>
              <a:rPr lang="de-DE" altLang="de-DE" sz="2000" b="1" dirty="0">
                <a:solidFill>
                  <a:schemeClr val="folHlink"/>
                </a:solidFill>
              </a:rPr>
              <a:t>m besten erforscht</a:t>
            </a:r>
            <a:endParaRPr lang="de-DE" altLang="de-DE" sz="2000" dirty="0"/>
          </a:p>
          <a:p>
            <a:pPr algn="l">
              <a:buClr>
                <a:schemeClr val="folHlink"/>
              </a:buClr>
              <a:buFont typeface="Wingdings" panose="05000000000000000000" pitchFamily="2" charset="2"/>
              <a:buChar char="l"/>
            </a:pPr>
            <a:endParaRPr lang="de-DE" altLang="de-DE" sz="2000" dirty="0"/>
          </a:p>
          <a:p>
            <a:pPr algn="l">
              <a:buClr>
                <a:schemeClr val="folHlink"/>
              </a:buClr>
              <a:buFont typeface="Wingdings" panose="05000000000000000000" pitchFamily="2" charset="2"/>
              <a:buChar char="l"/>
            </a:pPr>
            <a:r>
              <a:rPr lang="de-DE" altLang="de-DE" sz="2000" dirty="0"/>
              <a:t>  </a:t>
            </a:r>
            <a:r>
              <a:rPr lang="de-DE" altLang="de-DE" sz="2000" b="1" dirty="0">
                <a:solidFill>
                  <a:schemeClr val="folHlink"/>
                </a:solidFill>
              </a:rPr>
              <a:t>Östrogene Wirkungen einerseits</a:t>
            </a:r>
          </a:p>
          <a:p>
            <a:pPr algn="l">
              <a:buClr>
                <a:schemeClr val="folHlink"/>
              </a:buClr>
              <a:buFont typeface="Wingdings" panose="05000000000000000000" pitchFamily="2" charset="2"/>
              <a:buChar char="l"/>
            </a:pPr>
            <a:r>
              <a:rPr lang="de-DE" altLang="de-DE" sz="2000" b="1" dirty="0">
                <a:solidFill>
                  <a:schemeClr val="folHlink"/>
                </a:solidFill>
              </a:rPr>
              <a:t>  Vorbeugung unerwünschter  östrogener Wirkungen andererseits</a:t>
            </a:r>
          </a:p>
          <a:p>
            <a:pPr algn="l">
              <a:buClr>
                <a:schemeClr val="folHlink"/>
              </a:buClr>
              <a:buFont typeface="Wingdings" panose="05000000000000000000" pitchFamily="2" charset="2"/>
              <a:buChar char="l"/>
            </a:pPr>
            <a:r>
              <a:rPr lang="de-DE" altLang="de-DE" sz="2000" dirty="0"/>
              <a:t>  </a:t>
            </a:r>
          </a:p>
          <a:p>
            <a:pPr algn="l">
              <a:buClr>
                <a:schemeClr val="folHlink"/>
              </a:buClr>
              <a:buFont typeface="Wingdings" panose="05000000000000000000" pitchFamily="2" charset="2"/>
              <a:buChar char="l"/>
            </a:pPr>
            <a:r>
              <a:rPr lang="de-DE" altLang="de-DE" sz="2000" dirty="0"/>
              <a:t>  </a:t>
            </a:r>
            <a:r>
              <a:rPr lang="de-DE" altLang="de-DE" sz="2000" b="1" dirty="0">
                <a:solidFill>
                  <a:schemeClr val="folHlink"/>
                </a:solidFill>
              </a:rPr>
              <a:t>Blockierung krebsfördernder Enzyme</a:t>
            </a:r>
            <a:r>
              <a:rPr lang="de-DE" altLang="de-DE" sz="2000" dirty="0"/>
              <a:t>, speziell Schutz vor Brustkrebs</a:t>
            </a:r>
          </a:p>
          <a:p>
            <a:pPr algn="l">
              <a:buClr>
                <a:schemeClr val="folHlink"/>
              </a:buClr>
              <a:buFont typeface="Wingdings" panose="05000000000000000000" pitchFamily="2" charset="2"/>
              <a:buChar char="l"/>
            </a:pPr>
            <a:r>
              <a:rPr lang="de-DE" altLang="de-DE" sz="2000" dirty="0"/>
              <a:t>  Antioxidative Wirkungen</a:t>
            </a:r>
          </a:p>
          <a:p>
            <a:pPr algn="l">
              <a:buClr>
                <a:schemeClr val="folHlink"/>
              </a:buClr>
              <a:buFont typeface="Wingdings" panose="05000000000000000000" pitchFamily="2" charset="2"/>
              <a:buChar char="l"/>
            </a:pPr>
            <a:r>
              <a:rPr lang="de-DE" altLang="de-DE" sz="2000" dirty="0"/>
              <a:t>  Anregung der natürlichen Killer-Lymphozyten im Immunsystem</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Senkung: Gesamt-Cholesterins und LDL, Erhöhung: "gutes" HDL</a:t>
            </a:r>
            <a:br>
              <a:rPr lang="de-DE" altLang="de-DE" sz="2000" dirty="0"/>
            </a:br>
            <a:endParaRPr lang="de-DE" altLang="de-DE" sz="2000" dirty="0"/>
          </a:p>
          <a:p>
            <a:pPr algn="l">
              <a:buClr>
                <a:schemeClr val="folHlink"/>
              </a:buClr>
              <a:buFont typeface="Wingdings" panose="05000000000000000000" pitchFamily="2" charset="2"/>
              <a:buChar char="l"/>
            </a:pPr>
            <a:r>
              <a:rPr lang="de-CH" altLang="de-DE" sz="2000" dirty="0"/>
              <a:t>  </a:t>
            </a:r>
            <a:r>
              <a:rPr lang="de-CH" altLang="de-DE" sz="2000" b="1" dirty="0">
                <a:solidFill>
                  <a:schemeClr val="folHlink"/>
                </a:solidFill>
              </a:rPr>
              <a:t>Anregung zur </a:t>
            </a:r>
            <a:r>
              <a:rPr lang="de-DE" altLang="de-DE" sz="2000" b="1" dirty="0">
                <a:solidFill>
                  <a:schemeClr val="folHlink"/>
                </a:solidFill>
              </a:rPr>
              <a:t>Knochenbildung</a:t>
            </a:r>
            <a:r>
              <a:rPr lang="de-DE" altLang="de-DE" sz="2000" dirty="0"/>
              <a:t> bei, wobei Zink die Effektivität fördert</a:t>
            </a:r>
          </a:p>
          <a:p>
            <a:pPr algn="l">
              <a:buClr>
                <a:schemeClr val="folHlink"/>
              </a:buClr>
              <a:buFont typeface="Wingdings" panose="05000000000000000000" pitchFamily="2" charset="2"/>
              <a:buChar char="l"/>
            </a:pPr>
            <a:r>
              <a:rPr lang="de-DE" altLang="de-DE" sz="2000" dirty="0"/>
              <a:t>  Senkt unerwünschte Begleitsymptome der Menopause</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b="1" dirty="0">
                <a:solidFill>
                  <a:schemeClr val="folHlink"/>
                </a:solidFill>
              </a:rPr>
              <a:t>  Daidzein</a:t>
            </a:r>
            <a:r>
              <a:rPr lang="de-DE" altLang="de-DE" sz="2000" dirty="0"/>
              <a:t> ist ebenfalls ein Isoflavonoid und Phytoöstrogen und hat </a:t>
            </a:r>
            <a:br>
              <a:rPr lang="de-DE" altLang="de-DE" sz="2000" dirty="0"/>
            </a:br>
            <a:r>
              <a:rPr lang="de-DE" altLang="de-DE" sz="2000" dirty="0"/>
              <a:t>     auf etwas geringere Weise ähnliche Wirkungen wie Genistein</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6754" name="Rectangle 2">
            <a:extLst>
              <a:ext uri="{FF2B5EF4-FFF2-40B4-BE49-F238E27FC236}">
                <a16:creationId xmlns:a16="http://schemas.microsoft.com/office/drawing/2014/main" id="{9AEFFDAF-1820-45A5-B716-0DECFBB4E5A8}"/>
              </a:ext>
            </a:extLst>
          </p:cNvPr>
          <p:cNvSpPr>
            <a:spLocks noGrp="1" noChangeArrowheads="1"/>
          </p:cNvSpPr>
          <p:nvPr>
            <p:ph type="title" idx="4294967295"/>
          </p:nvPr>
        </p:nvSpPr>
        <p:spPr>
          <a:xfrm>
            <a:off x="0" y="-26988"/>
            <a:ext cx="9144000" cy="1306513"/>
          </a:xfrm>
        </p:spPr>
        <p:txBody>
          <a:bodyPr/>
          <a:lstStyle/>
          <a:p>
            <a:r>
              <a:rPr lang="de-DE" altLang="de-DE" sz="3600" dirty="0">
                <a:solidFill>
                  <a:schemeClr val="folHlink"/>
                </a:solidFill>
                <a:effectLst/>
              </a:rPr>
              <a:t>Soja – </a:t>
            </a:r>
            <a:br>
              <a:rPr lang="de-DE" altLang="de-DE" sz="3600" dirty="0">
                <a:solidFill>
                  <a:schemeClr val="folHlink"/>
                </a:solidFill>
                <a:effectLst/>
              </a:rPr>
            </a:br>
            <a:r>
              <a:rPr lang="de-DE" altLang="de-DE" sz="3600" dirty="0">
                <a:solidFill>
                  <a:schemeClr val="folHlink"/>
                </a:solidFill>
                <a:effectLst/>
              </a:rPr>
              <a:t>reich an Nährstoffen und Phytaminen</a:t>
            </a:r>
            <a:endParaRPr lang="de-CH" altLang="de-DE" sz="3600" dirty="0">
              <a:solidFill>
                <a:schemeClr val="folHlink"/>
              </a:solidFill>
              <a:effectLst/>
            </a:endParaRPr>
          </a:p>
        </p:txBody>
      </p:sp>
      <p:sp>
        <p:nvSpPr>
          <p:cNvPr id="586755" name="Line 3">
            <a:extLst>
              <a:ext uri="{FF2B5EF4-FFF2-40B4-BE49-F238E27FC236}">
                <a16:creationId xmlns:a16="http://schemas.microsoft.com/office/drawing/2014/main" id="{D19F71B0-BFA2-40D4-881F-59502D83778B}"/>
              </a:ext>
            </a:extLst>
          </p:cNvPr>
          <p:cNvSpPr>
            <a:spLocks noChangeShapeType="1"/>
          </p:cNvSpPr>
          <p:nvPr/>
        </p:nvSpPr>
        <p:spPr bwMode="auto">
          <a:xfrm>
            <a:off x="36513" y="1268413"/>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86756" name="Text Box 4">
            <a:extLst>
              <a:ext uri="{FF2B5EF4-FFF2-40B4-BE49-F238E27FC236}">
                <a16:creationId xmlns:a16="http://schemas.microsoft.com/office/drawing/2014/main" id="{F709A659-8245-4FB1-9C0D-13E6CCAE0DA9}"/>
              </a:ext>
            </a:extLst>
          </p:cNvPr>
          <p:cNvSpPr txBox="1">
            <a:spLocks noChangeArrowheads="1"/>
          </p:cNvSpPr>
          <p:nvPr/>
        </p:nvSpPr>
        <p:spPr bwMode="auto">
          <a:xfrm>
            <a:off x="385763" y="1700213"/>
            <a:ext cx="83375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Clr>
                <a:schemeClr val="folHlink"/>
              </a:buClr>
              <a:buFont typeface="Wingdings" panose="05000000000000000000" pitchFamily="2" charset="2"/>
              <a:buChar char="l"/>
            </a:pPr>
            <a:r>
              <a:rPr lang="de-DE" altLang="de-DE" sz="2000" dirty="0"/>
              <a:t>  Hoher Gehalt an Ölen und Proteinen</a:t>
            </a:r>
          </a:p>
          <a:p>
            <a:pPr algn="l">
              <a:buClr>
                <a:schemeClr val="folHlink"/>
              </a:buClr>
              <a:buFont typeface="Wingdings" panose="05000000000000000000" pitchFamily="2" charset="2"/>
              <a:buChar char="l"/>
            </a:pPr>
            <a:r>
              <a:rPr lang="de-DE" altLang="de-DE" sz="2000" dirty="0"/>
              <a:t>  </a:t>
            </a:r>
            <a:r>
              <a:rPr lang="de-DE" altLang="de-DE" sz="2000" b="1" dirty="0">
                <a:solidFill>
                  <a:schemeClr val="folHlink"/>
                </a:solidFill>
              </a:rPr>
              <a:t>Hochwertige essentielle Aminosäuren:</a:t>
            </a:r>
            <a:br>
              <a:rPr lang="de-DE" altLang="de-DE" sz="2000" dirty="0"/>
            </a:br>
            <a:r>
              <a:rPr lang="de-DE" altLang="de-DE" sz="2000" dirty="0"/>
              <a:t>          Glutamin, Arginin, Lysin, Leucin und Isoleucin. </a:t>
            </a:r>
          </a:p>
          <a:p>
            <a:pPr algn="l">
              <a:buClr>
                <a:schemeClr val="folHlink"/>
              </a:buClr>
              <a:buFont typeface="Wingdings" panose="05000000000000000000" pitchFamily="2" charset="2"/>
              <a:buChar char="l"/>
            </a:pPr>
            <a:r>
              <a:rPr lang="de-DE" altLang="de-DE" sz="2000" dirty="0"/>
              <a:t>  Proteinqualität </a:t>
            </a:r>
            <a:r>
              <a:rPr lang="de-DE" altLang="de-DE" sz="2000" b="1" dirty="0">
                <a:solidFill>
                  <a:schemeClr val="folHlink"/>
                </a:solidFill>
              </a:rPr>
              <a:t>mit tierischen Eiweissen vergleichbar:</a:t>
            </a:r>
            <a:br>
              <a:rPr lang="de-DE" altLang="de-DE" sz="2000" dirty="0"/>
            </a:br>
            <a:r>
              <a:rPr lang="de-DE" altLang="de-DE" sz="2000" dirty="0"/>
              <a:t>     Herstellung von "Kunstfleisch" </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Sojaöle: Verwendung in der Produktion von Margarinen </a:t>
            </a:r>
          </a:p>
          <a:p>
            <a:pPr algn="l">
              <a:buClr>
                <a:schemeClr val="folHlink"/>
              </a:buClr>
              <a:buFont typeface="Wingdings" panose="05000000000000000000" pitchFamily="2" charset="2"/>
              <a:buChar char="l"/>
            </a:pPr>
            <a:r>
              <a:rPr lang="de-DE" altLang="de-DE" sz="2000" dirty="0"/>
              <a:t>  Andere Bestandteile der Sojabohnen werden u.a. für die Herstellung </a:t>
            </a:r>
            <a:br>
              <a:rPr lang="de-DE" altLang="de-DE" sz="2000" dirty="0"/>
            </a:br>
            <a:r>
              <a:rPr lang="de-DE" altLang="de-DE" sz="2000" dirty="0"/>
              <a:t>     von Mehlen, Milch, Joghurt und Quark verwendet. </a:t>
            </a:r>
          </a:p>
          <a:p>
            <a:pPr algn="l">
              <a:buClr>
                <a:schemeClr val="folHlink"/>
              </a:buClr>
              <a:buFont typeface="Wingdings" panose="05000000000000000000" pitchFamily="2" charset="2"/>
              <a:buChar char="l"/>
            </a:pPr>
            <a:r>
              <a:rPr lang="de-DE" altLang="de-DE" sz="2000" dirty="0"/>
              <a:t>  Junge Sojabohnen-Keimlinge:  Verwendung als  Gemüse</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Sojabohnen enthalten neben Fetten (u.a. 55% essentielle </a:t>
            </a:r>
            <a:br>
              <a:rPr lang="de-DE" altLang="de-DE" sz="2000" dirty="0"/>
            </a:br>
            <a:r>
              <a:rPr lang="de-DE" altLang="de-DE" sz="2000" dirty="0"/>
              <a:t>     Linolsäure), Proteinen und Kohlenhydraten eine Reihe anderer </a:t>
            </a:r>
            <a:br>
              <a:rPr lang="de-DE" altLang="de-DE" sz="2000" dirty="0"/>
            </a:br>
            <a:r>
              <a:rPr lang="de-DE" altLang="de-DE" sz="2000" dirty="0"/>
              <a:t>     Nährstoffe. Dazu gehören </a:t>
            </a:r>
            <a:r>
              <a:rPr lang="de-DE" altLang="de-DE" sz="2000" b="1" dirty="0">
                <a:solidFill>
                  <a:schemeClr val="folHlink"/>
                </a:solidFill>
              </a:rPr>
              <a:t>Lecithin („Hirnfutter“)</a:t>
            </a:r>
            <a:r>
              <a:rPr lang="de-DE" altLang="de-DE" sz="2000" dirty="0"/>
              <a:t>, einige Vitamine </a:t>
            </a:r>
            <a:br>
              <a:rPr lang="de-DE" altLang="de-DE" sz="2000" dirty="0"/>
            </a:br>
            <a:r>
              <a:rPr lang="de-DE" altLang="de-DE" sz="2000" dirty="0"/>
              <a:t>     (B2 und E) und Mineralstoffe (Kobalt), Saponine, Isoflavonoide, </a:t>
            </a:r>
            <a:br>
              <a:rPr lang="de-DE" altLang="de-DE" sz="2000" dirty="0"/>
            </a:br>
            <a:r>
              <a:rPr lang="de-DE" altLang="de-DE" sz="2000" dirty="0"/>
              <a:t>     Cholin und Betain. </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7906" name="Rectangle 2">
            <a:extLst>
              <a:ext uri="{FF2B5EF4-FFF2-40B4-BE49-F238E27FC236}">
                <a16:creationId xmlns:a16="http://schemas.microsoft.com/office/drawing/2014/main" id="{866B4628-F952-4820-88D2-A75F4563818F}"/>
              </a:ext>
            </a:extLst>
          </p:cNvPr>
          <p:cNvSpPr>
            <a:spLocks noGrp="1" noChangeArrowheads="1"/>
          </p:cNvSpPr>
          <p:nvPr>
            <p:ph type="title" idx="4294967295"/>
          </p:nvPr>
        </p:nvSpPr>
        <p:spPr>
          <a:xfrm>
            <a:off x="179388" y="173038"/>
            <a:ext cx="8713787" cy="419100"/>
          </a:xfrm>
        </p:spPr>
        <p:txBody>
          <a:bodyPr/>
          <a:lstStyle/>
          <a:p>
            <a:r>
              <a:rPr lang="de-DE" altLang="de-DE" sz="3600" dirty="0">
                <a:solidFill>
                  <a:schemeClr val="folHlink"/>
                </a:solidFill>
                <a:effectLst/>
              </a:rPr>
              <a:t>Antioxidantien: Die Kehrseite</a:t>
            </a:r>
            <a:endParaRPr lang="de-CH" altLang="de-DE" sz="3600" dirty="0">
              <a:solidFill>
                <a:schemeClr val="folHlink"/>
              </a:solidFill>
              <a:effectLst/>
            </a:endParaRPr>
          </a:p>
        </p:txBody>
      </p:sp>
      <p:sp>
        <p:nvSpPr>
          <p:cNvPr id="507907" name="Line 3">
            <a:extLst>
              <a:ext uri="{FF2B5EF4-FFF2-40B4-BE49-F238E27FC236}">
                <a16:creationId xmlns:a16="http://schemas.microsoft.com/office/drawing/2014/main" id="{EF9B0C31-E012-4C83-BB99-13958F23C2AC}"/>
              </a:ext>
            </a:extLst>
          </p:cNvPr>
          <p:cNvSpPr>
            <a:spLocks noChangeShapeType="1"/>
          </p:cNvSpPr>
          <p:nvPr/>
        </p:nvSpPr>
        <p:spPr bwMode="auto">
          <a:xfrm>
            <a:off x="0"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7908" name="Text Box 4">
            <a:extLst>
              <a:ext uri="{FF2B5EF4-FFF2-40B4-BE49-F238E27FC236}">
                <a16:creationId xmlns:a16="http://schemas.microsoft.com/office/drawing/2014/main" id="{AB5BEDD2-D461-4B51-B6AC-7A46E87CF1F0}"/>
              </a:ext>
            </a:extLst>
          </p:cNvPr>
          <p:cNvSpPr txBox="1">
            <a:spLocks noChangeArrowheads="1"/>
          </p:cNvSpPr>
          <p:nvPr/>
        </p:nvSpPr>
        <p:spPr bwMode="auto">
          <a:xfrm>
            <a:off x="571500" y="2193925"/>
            <a:ext cx="8001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folHlink"/>
              </a:buClr>
              <a:buFont typeface="Wingdings" panose="05000000000000000000" pitchFamily="2" charset="2"/>
              <a:buNone/>
            </a:pPr>
            <a:r>
              <a:rPr lang="de-DE" altLang="de-DE" sz="3600" dirty="0">
                <a:solidFill>
                  <a:schemeClr val="folHlink"/>
                </a:solidFill>
              </a:rPr>
              <a:t>Bei zu grosser Einnahme können Antioxidantien selbst zu</a:t>
            </a:r>
            <a:br>
              <a:rPr lang="de-DE" altLang="de-DE" sz="3600" dirty="0">
                <a:solidFill>
                  <a:schemeClr val="folHlink"/>
                </a:solidFill>
              </a:rPr>
            </a:br>
            <a:r>
              <a:rPr lang="de-DE" altLang="de-DE" sz="3600" dirty="0">
                <a:solidFill>
                  <a:schemeClr val="folHlink"/>
                </a:solidFill>
              </a:rPr>
              <a:t>„Prooxidantien“ werden! </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9106" name="Rectangle 2">
            <a:extLst>
              <a:ext uri="{FF2B5EF4-FFF2-40B4-BE49-F238E27FC236}">
                <a16:creationId xmlns:a16="http://schemas.microsoft.com/office/drawing/2014/main" id="{C4FD5BA3-931E-4BFD-9EE7-F03765577DD6}"/>
              </a:ext>
            </a:extLst>
          </p:cNvPr>
          <p:cNvSpPr>
            <a:spLocks noGrp="1" noChangeArrowheads="1"/>
          </p:cNvSpPr>
          <p:nvPr>
            <p:ph type="title" idx="4294967295"/>
          </p:nvPr>
        </p:nvSpPr>
        <p:spPr>
          <a:xfrm>
            <a:off x="0" y="-26988"/>
            <a:ext cx="9144000" cy="1379538"/>
          </a:xfrm>
        </p:spPr>
        <p:txBody>
          <a:bodyPr/>
          <a:lstStyle/>
          <a:p>
            <a:r>
              <a:rPr lang="de-DE" altLang="de-DE" sz="3600" dirty="0">
                <a:solidFill>
                  <a:schemeClr val="folHlink"/>
                </a:solidFill>
              </a:rPr>
              <a:t>Citrus-Bioflavonoide – </a:t>
            </a:r>
            <a:br>
              <a:rPr lang="de-DE" altLang="de-DE" sz="3600" dirty="0">
                <a:solidFill>
                  <a:schemeClr val="folHlink"/>
                </a:solidFill>
              </a:rPr>
            </a:br>
            <a:r>
              <a:rPr lang="de-DE" altLang="de-DE" sz="3600" dirty="0">
                <a:solidFill>
                  <a:schemeClr val="folHlink"/>
                </a:solidFill>
              </a:rPr>
              <a:t>reich an Antioxidantien</a:t>
            </a:r>
            <a:r>
              <a:rPr lang="de-DE" altLang="de-DE" sz="3600" dirty="0"/>
              <a:t> </a:t>
            </a:r>
            <a:endParaRPr lang="de-CH" altLang="de-DE" sz="3600" dirty="0"/>
          </a:p>
        </p:txBody>
      </p:sp>
      <p:sp>
        <p:nvSpPr>
          <p:cNvPr id="559107" name="Line 3">
            <a:extLst>
              <a:ext uri="{FF2B5EF4-FFF2-40B4-BE49-F238E27FC236}">
                <a16:creationId xmlns:a16="http://schemas.microsoft.com/office/drawing/2014/main" id="{4AAE5FF2-9E2A-40FD-9525-2D25748623D6}"/>
              </a:ext>
            </a:extLst>
          </p:cNvPr>
          <p:cNvSpPr>
            <a:spLocks noChangeShapeType="1"/>
          </p:cNvSpPr>
          <p:nvPr/>
        </p:nvSpPr>
        <p:spPr bwMode="auto">
          <a:xfrm>
            <a:off x="36513" y="1341438"/>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59108" name="Text Box 4">
            <a:extLst>
              <a:ext uri="{FF2B5EF4-FFF2-40B4-BE49-F238E27FC236}">
                <a16:creationId xmlns:a16="http://schemas.microsoft.com/office/drawing/2014/main" id="{298B70C8-58EB-42AA-8570-EECC196123EB}"/>
              </a:ext>
            </a:extLst>
          </p:cNvPr>
          <p:cNvSpPr txBox="1">
            <a:spLocks noChangeArrowheads="1"/>
          </p:cNvSpPr>
          <p:nvPr/>
        </p:nvSpPr>
        <p:spPr bwMode="auto">
          <a:xfrm>
            <a:off x="611188" y="1844675"/>
            <a:ext cx="7921625"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Clr>
                <a:schemeClr val="folHlink"/>
              </a:buClr>
              <a:buFont typeface="Wingdings" panose="05000000000000000000" pitchFamily="2" charset="2"/>
              <a:buChar char="l"/>
            </a:pPr>
            <a:r>
              <a:rPr lang="de-DE" altLang="de-DE" sz="2000" dirty="0">
                <a:latin typeface="Arial" panose="020B0604020202020204" pitchFamily="34" charset="0"/>
              </a:rPr>
              <a:t>Sammelbegriff für verschiedene Arten von Flavonoiden</a:t>
            </a:r>
            <a:br>
              <a:rPr lang="de-DE" altLang="de-DE" sz="2000" dirty="0">
                <a:latin typeface="Arial" panose="020B0604020202020204" pitchFamily="34" charset="0"/>
              </a:rPr>
            </a:br>
            <a:r>
              <a:rPr lang="de-DE" altLang="de-DE" sz="2000" dirty="0">
                <a:latin typeface="Arial" panose="020B0604020202020204" pitchFamily="34" charset="0"/>
              </a:rPr>
              <a:t>in Citrusfrüchten (vorwiegend in den Schalen)</a:t>
            </a:r>
          </a:p>
          <a:p>
            <a:pPr>
              <a:buClr>
                <a:schemeClr val="folHlink"/>
              </a:buClr>
              <a:buFont typeface="Wingdings" panose="05000000000000000000" pitchFamily="2" charset="2"/>
              <a:buChar char="l"/>
            </a:pPr>
            <a:endParaRPr lang="de-DE" altLang="de-DE" sz="2000" dirty="0">
              <a:latin typeface="Arial" panose="020B0604020202020204" pitchFamily="34" charset="0"/>
            </a:endParaRPr>
          </a:p>
          <a:p>
            <a:pPr>
              <a:buClr>
                <a:schemeClr val="folHlink"/>
              </a:buClr>
              <a:buFont typeface="Wingdings" panose="05000000000000000000" pitchFamily="2" charset="2"/>
              <a:buChar char="l"/>
            </a:pPr>
            <a:r>
              <a:rPr lang="de-DE" altLang="de-DE" sz="2000" dirty="0">
                <a:latin typeface="Arial" panose="020B0604020202020204" pitchFamily="34" charset="0"/>
              </a:rPr>
              <a:t>Mitverantwortlich für Farben, Geruch und Geschmack</a:t>
            </a:r>
          </a:p>
          <a:p>
            <a:pPr>
              <a:buClr>
                <a:schemeClr val="folHlink"/>
              </a:buClr>
              <a:buFont typeface="Wingdings" panose="05000000000000000000" pitchFamily="2" charset="2"/>
              <a:buChar char="l"/>
            </a:pPr>
            <a:endParaRPr lang="de-DE" altLang="de-DE" sz="2000" dirty="0">
              <a:latin typeface="Arial" panose="020B0604020202020204" pitchFamily="34" charset="0"/>
            </a:endParaRPr>
          </a:p>
          <a:p>
            <a:pPr>
              <a:buClr>
                <a:schemeClr val="folHlink"/>
              </a:buClr>
              <a:buFont typeface="Wingdings" panose="05000000000000000000" pitchFamily="2" charset="2"/>
              <a:buChar char="l"/>
            </a:pPr>
            <a:r>
              <a:rPr lang="de-DE" altLang="de-DE" sz="2000" dirty="0">
                <a:latin typeface="Arial" panose="020B0604020202020204" pitchFamily="34" charset="0"/>
              </a:rPr>
              <a:t>Früher als Vitamin P (für Permeabilität / Durchlässigkeit) bezeichnet </a:t>
            </a:r>
          </a:p>
          <a:p>
            <a:pPr>
              <a:buClr>
                <a:schemeClr val="folHlink"/>
              </a:buClr>
              <a:buFont typeface="Wingdings" panose="05000000000000000000" pitchFamily="2" charset="2"/>
              <a:buChar char="l"/>
            </a:pPr>
            <a:endParaRPr lang="de-DE" altLang="de-DE" sz="2000" dirty="0">
              <a:latin typeface="Arial" panose="020B0604020202020204" pitchFamily="34" charset="0"/>
            </a:endParaRPr>
          </a:p>
          <a:p>
            <a:pPr>
              <a:buClr>
                <a:schemeClr val="folHlink"/>
              </a:buClr>
              <a:buFont typeface="Wingdings" panose="05000000000000000000" pitchFamily="2" charset="2"/>
              <a:buChar char="l"/>
            </a:pPr>
            <a:r>
              <a:rPr lang="de-DE" altLang="de-DE" sz="2000" b="1" dirty="0">
                <a:solidFill>
                  <a:schemeClr val="folHlink"/>
                </a:solidFill>
                <a:latin typeface="Arial" panose="020B0604020202020204" pitchFamily="34" charset="0"/>
              </a:rPr>
              <a:t>Zu den Citrus-Bioflavonoiden gehören Quercetine, in erster Linie:</a:t>
            </a:r>
          </a:p>
          <a:p>
            <a:pPr>
              <a:buClr>
                <a:schemeClr val="folHlink"/>
              </a:buClr>
              <a:buFont typeface="Wingdings" panose="05000000000000000000" pitchFamily="2" charset="2"/>
              <a:buChar char="l"/>
            </a:pPr>
            <a:r>
              <a:rPr lang="de-DE" altLang="de-DE" sz="2000" b="1" dirty="0">
                <a:solidFill>
                  <a:schemeClr val="folHlink"/>
                </a:solidFill>
                <a:latin typeface="Arial" panose="020B0604020202020204" pitchFamily="34" charset="0"/>
              </a:rPr>
              <a:t>Hesperidin, Rutin, Naringin und</a:t>
            </a:r>
            <a:br>
              <a:rPr lang="de-DE" altLang="de-DE" sz="2000" b="1" dirty="0">
                <a:solidFill>
                  <a:schemeClr val="folHlink"/>
                </a:solidFill>
                <a:latin typeface="Arial" panose="020B0604020202020204" pitchFamily="34" charset="0"/>
              </a:rPr>
            </a:br>
            <a:r>
              <a:rPr lang="de-DE" altLang="de-DE" sz="2000" dirty="0">
                <a:latin typeface="Arial" panose="020B0604020202020204" pitchFamily="34" charset="0"/>
              </a:rPr>
              <a:t>(auch enthalten in anderen Früchten und Gemüsen</a:t>
            </a:r>
            <a:br>
              <a:rPr lang="de-DE" altLang="de-DE" sz="2000" dirty="0">
                <a:latin typeface="Arial" panose="020B0604020202020204" pitchFamily="34" charset="0"/>
              </a:rPr>
            </a:br>
            <a:r>
              <a:rPr lang="de-DE" altLang="de-DE" sz="2000" dirty="0">
                <a:latin typeface="Arial" panose="020B0604020202020204" pitchFamily="34" charset="0"/>
              </a:rPr>
              <a:t>sowie in Kräutern und Pflanzen) </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1154" name="Rectangle 2">
            <a:extLst>
              <a:ext uri="{FF2B5EF4-FFF2-40B4-BE49-F238E27FC236}">
                <a16:creationId xmlns:a16="http://schemas.microsoft.com/office/drawing/2014/main" id="{5E0B411F-0E8E-48AD-A85C-47893046EAF7}"/>
              </a:ext>
            </a:extLst>
          </p:cNvPr>
          <p:cNvSpPr>
            <a:spLocks noGrp="1" noChangeArrowheads="1"/>
          </p:cNvSpPr>
          <p:nvPr>
            <p:ph type="title" idx="4294967295"/>
          </p:nvPr>
        </p:nvSpPr>
        <p:spPr>
          <a:xfrm>
            <a:off x="0" y="58738"/>
            <a:ext cx="9144000" cy="576262"/>
          </a:xfrm>
        </p:spPr>
        <p:txBody>
          <a:bodyPr/>
          <a:lstStyle/>
          <a:p>
            <a:r>
              <a:rPr lang="de-DE" altLang="de-DE" sz="3600" dirty="0">
                <a:solidFill>
                  <a:schemeClr val="folHlink"/>
                </a:solidFill>
              </a:rPr>
              <a:t>Citrus-Bioflavonoide  </a:t>
            </a:r>
            <a:r>
              <a:rPr lang="de-DE" altLang="de-DE" sz="3600" dirty="0">
                <a:solidFill>
                  <a:schemeClr val="folHlink"/>
                </a:solidFill>
                <a:effectLst/>
              </a:rPr>
              <a:t>Vitamin-P-Effekt</a:t>
            </a:r>
            <a:endParaRPr lang="de-CH" altLang="de-DE" sz="3600" dirty="0">
              <a:solidFill>
                <a:schemeClr val="folHlink"/>
              </a:solidFill>
              <a:effectLst/>
            </a:endParaRPr>
          </a:p>
        </p:txBody>
      </p:sp>
      <p:sp>
        <p:nvSpPr>
          <p:cNvPr id="561155" name="Line 3">
            <a:extLst>
              <a:ext uri="{FF2B5EF4-FFF2-40B4-BE49-F238E27FC236}">
                <a16:creationId xmlns:a16="http://schemas.microsoft.com/office/drawing/2014/main" id="{9768EB19-1EC8-4294-8F5B-E9B1E24BBC2C}"/>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61156" name="Text Box 4">
            <a:extLst>
              <a:ext uri="{FF2B5EF4-FFF2-40B4-BE49-F238E27FC236}">
                <a16:creationId xmlns:a16="http://schemas.microsoft.com/office/drawing/2014/main" id="{8CAE2072-AE80-4191-B7C2-A586237A7D40}"/>
              </a:ext>
            </a:extLst>
          </p:cNvPr>
          <p:cNvSpPr txBox="1">
            <a:spLocks noChangeArrowheads="1"/>
          </p:cNvSpPr>
          <p:nvPr/>
        </p:nvSpPr>
        <p:spPr bwMode="auto">
          <a:xfrm>
            <a:off x="280988" y="1196975"/>
            <a:ext cx="8569325"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Clr>
                <a:schemeClr val="folHlink"/>
              </a:buClr>
            </a:pPr>
            <a:r>
              <a:rPr lang="de-DE" altLang="de-DE" sz="2000" b="1" dirty="0">
                <a:solidFill>
                  <a:schemeClr val="folHlink"/>
                </a:solidFill>
                <a:latin typeface="Arial" panose="020B0604020202020204" pitchFamily="34" charset="0"/>
              </a:rPr>
              <a:t>Vitamin-P-Effekt</a:t>
            </a:r>
            <a:r>
              <a:rPr lang="de-DE" altLang="de-DE" sz="2000" dirty="0">
                <a:latin typeface="Arial" panose="020B0604020202020204" pitchFamily="34" charset="0"/>
              </a:rPr>
              <a:t> </a:t>
            </a:r>
          </a:p>
          <a:p>
            <a:pPr>
              <a:buClr>
                <a:schemeClr val="folHlink"/>
              </a:buClr>
              <a:buFont typeface="Wingdings" panose="05000000000000000000" pitchFamily="2" charset="2"/>
              <a:buChar char="l"/>
            </a:pPr>
            <a:r>
              <a:rPr lang="de-DE" altLang="de-DE" sz="2000" dirty="0">
                <a:latin typeface="Arial" panose="020B0604020202020204" pitchFamily="34" charset="0"/>
              </a:rPr>
              <a:t>= stabilisierender Einfluss auf die</a:t>
            </a:r>
          </a:p>
          <a:p>
            <a:pPr>
              <a:buClr>
                <a:schemeClr val="folHlink"/>
              </a:buClr>
              <a:buFont typeface="Wingdings" panose="05000000000000000000" pitchFamily="2" charset="2"/>
              <a:buChar char="l"/>
            </a:pPr>
            <a:r>
              <a:rPr lang="de-DE" altLang="de-DE" sz="2000" dirty="0">
                <a:latin typeface="Arial" panose="020B0604020202020204" pitchFamily="34" charset="0"/>
              </a:rPr>
              <a:t>Permeabilität und Fragilität (Brüchigkeit) von Blutkapillaren Kapillarschutz) </a:t>
            </a:r>
          </a:p>
          <a:p>
            <a:pPr>
              <a:buClr>
                <a:schemeClr val="folHlink"/>
              </a:buClr>
            </a:pPr>
            <a:endParaRPr lang="de-DE" altLang="de-DE" sz="2000" dirty="0">
              <a:latin typeface="Arial" panose="020B0604020202020204" pitchFamily="34" charset="0"/>
            </a:endParaRPr>
          </a:p>
          <a:p>
            <a:pPr>
              <a:buClr>
                <a:schemeClr val="folHlink"/>
              </a:buClr>
            </a:pPr>
            <a:r>
              <a:rPr lang="de-DE" altLang="de-DE" sz="2000" b="1" dirty="0">
                <a:solidFill>
                  <a:schemeClr val="folHlink"/>
                </a:solidFill>
                <a:latin typeface="Arial" panose="020B0604020202020204" pitchFamily="34" charset="0"/>
              </a:rPr>
              <a:t>Besserung von:</a:t>
            </a:r>
            <a:r>
              <a:rPr lang="de-DE" altLang="de-DE" sz="2000" dirty="0">
                <a:latin typeface="Arial" panose="020B0604020202020204" pitchFamily="34" charset="0"/>
              </a:rPr>
              <a:t> </a:t>
            </a:r>
          </a:p>
          <a:p>
            <a:pPr>
              <a:buClr>
                <a:schemeClr val="folHlink"/>
              </a:buClr>
              <a:buFont typeface="Wingdings" panose="05000000000000000000" pitchFamily="2" charset="2"/>
              <a:buChar char="l"/>
            </a:pPr>
            <a:r>
              <a:rPr lang="de-DE" altLang="de-DE" sz="2000" dirty="0">
                <a:latin typeface="Arial" panose="020B0604020202020204" pitchFamily="34" charset="0"/>
              </a:rPr>
              <a:t>„Blaue Flecken“ (Kapillarbrüchigkeit)</a:t>
            </a:r>
          </a:p>
          <a:p>
            <a:pPr>
              <a:buClr>
                <a:schemeClr val="folHlink"/>
              </a:buClr>
              <a:buFont typeface="Wingdings" panose="05000000000000000000" pitchFamily="2" charset="2"/>
              <a:buChar char="l"/>
            </a:pPr>
            <a:r>
              <a:rPr lang="de-DE" altLang="de-DE" sz="2000" dirty="0">
                <a:latin typeface="Arial" panose="020B0604020202020204" pitchFamily="34" charset="0"/>
              </a:rPr>
              <a:t>Veneninsuffizienz</a:t>
            </a:r>
          </a:p>
          <a:p>
            <a:pPr>
              <a:buClr>
                <a:schemeClr val="folHlink"/>
              </a:buClr>
              <a:buFont typeface="Wingdings" panose="05000000000000000000" pitchFamily="2" charset="2"/>
              <a:buChar char="l"/>
            </a:pPr>
            <a:r>
              <a:rPr lang="de-DE" altLang="de-DE" sz="2000" dirty="0">
                <a:latin typeface="Arial" panose="020B0604020202020204" pitchFamily="34" charset="0"/>
              </a:rPr>
              <a:t>Venöse Ödeme</a:t>
            </a:r>
          </a:p>
          <a:p>
            <a:pPr>
              <a:buClr>
                <a:schemeClr val="folHlink"/>
              </a:buClr>
            </a:pPr>
            <a:endParaRPr lang="de-DE" altLang="de-DE" sz="2000" dirty="0">
              <a:latin typeface="Arial" panose="020B0604020202020204" pitchFamily="34" charset="0"/>
            </a:endParaRPr>
          </a:p>
          <a:p>
            <a:pPr>
              <a:buClr>
                <a:schemeClr val="folHlink"/>
              </a:buClr>
            </a:pPr>
            <a:r>
              <a:rPr lang="de-CH" altLang="de-DE" sz="2000" b="1" dirty="0">
                <a:solidFill>
                  <a:schemeClr val="folHlink"/>
                </a:solidFill>
                <a:latin typeface="Arial" panose="020B0604020202020204" pitchFamily="34" charset="0"/>
              </a:rPr>
              <a:t>Eigenschaften:</a:t>
            </a:r>
          </a:p>
          <a:p>
            <a:pPr>
              <a:buClr>
                <a:schemeClr val="folHlink"/>
              </a:buClr>
              <a:buFont typeface="Wingdings" panose="05000000000000000000" pitchFamily="2" charset="2"/>
              <a:buChar char="l"/>
            </a:pPr>
            <a:r>
              <a:rPr lang="de-DE" altLang="de-DE" sz="2000" dirty="0">
                <a:latin typeface="Arial" panose="020B0604020202020204" pitchFamily="34" charset="0"/>
              </a:rPr>
              <a:t>Hemmung von Hyaluronsäureabbau und Histaminausschüttung</a:t>
            </a:r>
          </a:p>
          <a:p>
            <a:pPr>
              <a:buClr>
                <a:schemeClr val="folHlink"/>
              </a:buClr>
              <a:buFont typeface="Wingdings" panose="05000000000000000000" pitchFamily="2" charset="2"/>
              <a:buChar char="l"/>
            </a:pPr>
            <a:r>
              <a:rPr lang="de-DE" altLang="de-DE" sz="2000" dirty="0">
                <a:latin typeface="Arial" panose="020B0604020202020204" pitchFamily="34" charset="0"/>
              </a:rPr>
              <a:t>Radikalfängereigenschaften</a:t>
            </a:r>
          </a:p>
          <a:p>
            <a:pPr>
              <a:buClr>
                <a:schemeClr val="folHlink"/>
              </a:buClr>
              <a:buFont typeface="Wingdings" panose="05000000000000000000" pitchFamily="2" charset="2"/>
              <a:buChar char="l"/>
            </a:pPr>
            <a:r>
              <a:rPr lang="de-DE" altLang="de-DE" sz="2000" dirty="0">
                <a:latin typeface="Arial" panose="020B0604020202020204" pitchFamily="34" charset="0"/>
              </a:rPr>
              <a:t>Stimulierung der Kollagenbiosynthese (Bindegeweberegeneration).</a:t>
            </a:r>
          </a:p>
          <a:p>
            <a:pPr>
              <a:buFont typeface="Wingdings" panose="05000000000000000000" pitchFamily="2" charset="2"/>
              <a:buChar char="l"/>
            </a:pPr>
            <a:r>
              <a:rPr lang="de-DE" altLang="de-DE" sz="2000" dirty="0">
                <a:latin typeface="Arial" panose="020B0604020202020204" pitchFamily="34" charset="0"/>
              </a:rPr>
              <a:t>Synergismus mit Vitamin C (Schutz vor Oxidation) </a:t>
            </a:r>
          </a:p>
          <a:p>
            <a:pPr>
              <a:buFont typeface="Wingdings" panose="05000000000000000000" pitchFamily="2" charset="2"/>
              <a:buChar char="l"/>
            </a:pPr>
            <a:r>
              <a:rPr lang="de-DE" altLang="de-DE" sz="2000" dirty="0">
                <a:latin typeface="Arial" panose="020B0604020202020204" pitchFamily="34" charset="0"/>
              </a:rPr>
              <a:t>Citrus-Bioflavonoide = </a:t>
            </a:r>
            <a:r>
              <a:rPr lang="de-DE" altLang="de-DE" sz="2000" dirty="0">
                <a:solidFill>
                  <a:schemeClr val="folHlink"/>
                </a:solidFill>
                <a:latin typeface="Arial" panose="020B0604020202020204" pitchFamily="34" charset="0"/>
              </a:rPr>
              <a:t>"natürliche Vitaminsparer"</a:t>
            </a:r>
            <a:r>
              <a:rPr lang="de-DE" altLang="de-DE" sz="2000" dirty="0">
                <a:latin typeface="Arial" panose="020B0604020202020204" pitchFamily="34" charset="0"/>
              </a:rPr>
              <a:t> oder "Vitaminverstärker"</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5010" name="Rectangle 2">
            <a:extLst>
              <a:ext uri="{FF2B5EF4-FFF2-40B4-BE49-F238E27FC236}">
                <a16:creationId xmlns:a16="http://schemas.microsoft.com/office/drawing/2014/main" id="{2853682D-00FE-49AD-8F04-B993293FFA8E}"/>
              </a:ext>
            </a:extLst>
          </p:cNvPr>
          <p:cNvSpPr>
            <a:spLocks noGrp="1" noChangeArrowheads="1"/>
          </p:cNvSpPr>
          <p:nvPr>
            <p:ph type="title" idx="4294967295"/>
          </p:nvPr>
        </p:nvSpPr>
        <p:spPr>
          <a:xfrm>
            <a:off x="0" y="44450"/>
            <a:ext cx="9144000" cy="684213"/>
          </a:xfrm>
        </p:spPr>
        <p:txBody>
          <a:bodyPr/>
          <a:lstStyle/>
          <a:p>
            <a:r>
              <a:rPr lang="de-DE" altLang="de-DE" sz="3600" dirty="0">
                <a:solidFill>
                  <a:schemeClr val="folHlink"/>
                </a:solidFill>
                <a:effectLst/>
              </a:rPr>
              <a:t>Citrus-Bioflavonoid: Rutin</a:t>
            </a:r>
            <a:endParaRPr lang="de-CH" altLang="de-DE" sz="3600" dirty="0">
              <a:solidFill>
                <a:schemeClr val="folHlink"/>
              </a:solidFill>
              <a:effectLst/>
            </a:endParaRPr>
          </a:p>
        </p:txBody>
      </p:sp>
      <p:sp>
        <p:nvSpPr>
          <p:cNvPr id="555011" name="Line 3">
            <a:extLst>
              <a:ext uri="{FF2B5EF4-FFF2-40B4-BE49-F238E27FC236}">
                <a16:creationId xmlns:a16="http://schemas.microsoft.com/office/drawing/2014/main" id="{693AC74B-29D3-470F-A678-6056C4058D45}"/>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55012" name="Text Box 4">
            <a:extLst>
              <a:ext uri="{FF2B5EF4-FFF2-40B4-BE49-F238E27FC236}">
                <a16:creationId xmlns:a16="http://schemas.microsoft.com/office/drawing/2014/main" id="{6AF9E06B-AA59-4D2B-B2A3-5E00B2B11C1F}"/>
              </a:ext>
            </a:extLst>
          </p:cNvPr>
          <p:cNvSpPr txBox="1">
            <a:spLocks noChangeArrowheads="1"/>
          </p:cNvSpPr>
          <p:nvPr/>
        </p:nvSpPr>
        <p:spPr bwMode="auto">
          <a:xfrm>
            <a:off x="323850" y="981075"/>
            <a:ext cx="8569325"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Clr>
                <a:schemeClr val="folHlink"/>
              </a:buClr>
              <a:buFont typeface="Wingdings" panose="05000000000000000000" pitchFamily="2" charset="2"/>
              <a:buChar char="l"/>
            </a:pPr>
            <a:r>
              <a:rPr lang="de-DE" altLang="de-DE" sz="2000" dirty="0">
                <a:latin typeface="Arial" panose="020B0604020202020204" pitchFamily="34" charset="0"/>
              </a:rPr>
              <a:t>Vorkommen: 	Rotwein, Buchweizen, Pfefferminz, Eukalyptus</a:t>
            </a:r>
            <a:br>
              <a:rPr lang="de-DE" altLang="de-DE" sz="2000" dirty="0">
                <a:latin typeface="Arial" panose="020B0604020202020204" pitchFamily="34" charset="0"/>
              </a:rPr>
            </a:br>
            <a:r>
              <a:rPr lang="de-DE" altLang="de-DE" sz="2000" dirty="0">
                <a:latin typeface="Arial" panose="020B0604020202020204" pitchFamily="34" charset="0"/>
              </a:rPr>
              <a:t>			und Knoblauch</a:t>
            </a:r>
            <a:br>
              <a:rPr lang="de-DE" altLang="de-DE" sz="2000" dirty="0">
                <a:latin typeface="Arial" panose="020B0604020202020204" pitchFamily="34" charset="0"/>
              </a:rPr>
            </a:br>
            <a:endParaRPr lang="de-DE" altLang="de-DE" sz="2000" dirty="0">
              <a:latin typeface="Arial" panose="020B0604020202020204" pitchFamily="34" charset="0"/>
            </a:endParaRPr>
          </a:p>
          <a:p>
            <a:pPr>
              <a:buClr>
                <a:schemeClr val="folHlink"/>
              </a:buClr>
              <a:buFont typeface="Wingdings" panose="05000000000000000000" pitchFamily="2" charset="2"/>
              <a:buChar char="l"/>
            </a:pPr>
            <a:r>
              <a:rPr lang="de-DE" altLang="de-DE" sz="2000" dirty="0">
                <a:latin typeface="Arial" panose="020B0604020202020204" pitchFamily="34" charset="0"/>
              </a:rPr>
              <a:t>Verhindert Oxidation des LDL-Cholesterins und der DN</a:t>
            </a:r>
            <a:br>
              <a:rPr lang="de-DE" altLang="de-DE" sz="2000" dirty="0">
                <a:latin typeface="Arial" panose="020B0604020202020204" pitchFamily="34" charset="0"/>
              </a:rPr>
            </a:br>
            <a:r>
              <a:rPr lang="de-DE" altLang="de-DE" sz="2000" dirty="0">
                <a:latin typeface="Arial" panose="020B0604020202020204" pitchFamily="34" charset="0"/>
              </a:rPr>
              <a:t>(Erbsubstanz)</a:t>
            </a:r>
          </a:p>
          <a:p>
            <a:pPr>
              <a:buClr>
                <a:schemeClr val="folHlink"/>
              </a:buClr>
              <a:buFont typeface="Wingdings" panose="05000000000000000000" pitchFamily="2" charset="2"/>
              <a:buChar char="l"/>
            </a:pPr>
            <a:r>
              <a:rPr lang="de-DE" altLang="de-DE" sz="2000" dirty="0">
                <a:latin typeface="Arial" panose="020B0604020202020204" pitchFamily="34" charset="0"/>
              </a:rPr>
              <a:t>Unterstützt das Herz-Kreislauf-System. </a:t>
            </a:r>
          </a:p>
          <a:p>
            <a:pPr>
              <a:buClr>
                <a:schemeClr val="folHlink"/>
              </a:buClr>
              <a:buFont typeface="Wingdings" panose="05000000000000000000" pitchFamily="2" charset="2"/>
              <a:buChar char="l"/>
            </a:pPr>
            <a:r>
              <a:rPr lang="de-DE" altLang="de-DE" sz="2000" dirty="0">
                <a:latin typeface="Arial" panose="020B0604020202020204" pitchFamily="34" charset="0"/>
              </a:rPr>
              <a:t>Fördert die Gesundheit der Blutgefässe</a:t>
            </a:r>
          </a:p>
          <a:p>
            <a:pPr>
              <a:buClr>
                <a:schemeClr val="folHlink"/>
              </a:buClr>
              <a:buFont typeface="Wingdings" panose="05000000000000000000" pitchFamily="2" charset="2"/>
              <a:buChar char="l"/>
            </a:pPr>
            <a:r>
              <a:rPr lang="de-DE" altLang="de-DE" sz="2000" dirty="0">
                <a:latin typeface="Arial" panose="020B0604020202020204" pitchFamily="34" charset="0"/>
              </a:rPr>
              <a:t>Schützt Gefässe vor Schäden durch freie Radikale</a:t>
            </a:r>
          </a:p>
          <a:p>
            <a:pPr>
              <a:buClr>
                <a:schemeClr val="folHlink"/>
              </a:buClr>
              <a:buFont typeface="Wingdings" panose="05000000000000000000" pitchFamily="2" charset="2"/>
              <a:buChar char="l"/>
            </a:pPr>
            <a:r>
              <a:rPr lang="de-DE" altLang="de-DE" sz="2000" dirty="0">
                <a:latin typeface="Arial" panose="020B0604020202020204" pitchFamily="34" charset="0"/>
              </a:rPr>
              <a:t>Schutz vor Atherosklerose</a:t>
            </a:r>
          </a:p>
          <a:p>
            <a:pPr>
              <a:buClr>
                <a:schemeClr val="folHlink"/>
              </a:buClr>
              <a:buFont typeface="Wingdings" panose="05000000000000000000" pitchFamily="2" charset="2"/>
              <a:buChar char="l"/>
            </a:pPr>
            <a:r>
              <a:rPr lang="de-DE" altLang="de-DE" sz="2000" dirty="0">
                <a:latin typeface="Arial" panose="020B0604020202020204" pitchFamily="34" charset="0"/>
              </a:rPr>
              <a:t>Hemmt Zusammenballung von Blutplättchen hemmen.</a:t>
            </a:r>
          </a:p>
          <a:p>
            <a:pPr>
              <a:buClr>
                <a:schemeClr val="folHlink"/>
              </a:buClr>
              <a:buFont typeface="Wingdings" panose="05000000000000000000" pitchFamily="2" charset="2"/>
              <a:buChar char="l"/>
            </a:pPr>
            <a:endParaRPr lang="de-DE" altLang="de-DE" sz="2000" dirty="0">
              <a:latin typeface="Arial" panose="020B0604020202020204" pitchFamily="34" charset="0"/>
            </a:endParaRPr>
          </a:p>
          <a:p>
            <a:pPr>
              <a:buClr>
                <a:schemeClr val="folHlink"/>
              </a:buClr>
              <a:buFont typeface="Wingdings" panose="05000000000000000000" pitchFamily="2" charset="2"/>
              <a:buChar char="l"/>
            </a:pPr>
            <a:r>
              <a:rPr lang="de-DE" altLang="de-DE" sz="2000" dirty="0">
                <a:solidFill>
                  <a:schemeClr val="folHlink"/>
                </a:solidFill>
                <a:latin typeface="Arial" panose="020B0604020202020204" pitchFamily="34" charset="0"/>
              </a:rPr>
              <a:t>Hemmt Freisetzung von Histamin aus den Mastzellen hemmen</a:t>
            </a:r>
          </a:p>
          <a:p>
            <a:pPr>
              <a:buClr>
                <a:schemeClr val="folHlink"/>
              </a:buClr>
              <a:buFont typeface="Wingdings" panose="05000000000000000000" pitchFamily="2" charset="2"/>
              <a:buChar char="l"/>
            </a:pPr>
            <a:r>
              <a:rPr lang="de-DE" altLang="de-DE" sz="2000" dirty="0">
                <a:solidFill>
                  <a:schemeClr val="folHlink"/>
                </a:solidFill>
                <a:latin typeface="Arial" panose="020B0604020202020204" pitchFamily="34" charset="0"/>
              </a:rPr>
              <a:t>(antiallergische Wirkung)</a:t>
            </a:r>
            <a:br>
              <a:rPr lang="de-DE" altLang="de-DE" sz="2000" dirty="0">
                <a:solidFill>
                  <a:schemeClr val="folHlink"/>
                </a:solidFill>
                <a:latin typeface="Arial" panose="020B0604020202020204" pitchFamily="34" charset="0"/>
              </a:rPr>
            </a:br>
            <a:endParaRPr lang="de-DE" altLang="de-DE" sz="2000" dirty="0">
              <a:solidFill>
                <a:schemeClr val="folHlink"/>
              </a:solidFill>
              <a:latin typeface="Arial" panose="020B0604020202020204" pitchFamily="34" charset="0"/>
            </a:endParaRPr>
          </a:p>
          <a:p>
            <a:pPr>
              <a:buClr>
                <a:schemeClr val="folHlink"/>
              </a:buClr>
              <a:buFont typeface="Wingdings" panose="05000000000000000000" pitchFamily="2" charset="2"/>
              <a:buChar char="l"/>
            </a:pPr>
            <a:r>
              <a:rPr lang="de-DE" altLang="de-DE" sz="2000" dirty="0">
                <a:latin typeface="Arial" panose="020B0604020202020204" pitchFamily="34" charset="0"/>
              </a:rPr>
              <a:t>Kann einige schädliche Bakterien und Viren hemmen</a:t>
            </a:r>
          </a:p>
          <a:p>
            <a:pPr>
              <a:buClr>
                <a:schemeClr val="folHlink"/>
              </a:buClr>
              <a:buFont typeface="Wingdings" panose="05000000000000000000" pitchFamily="2" charset="2"/>
              <a:buChar char="l"/>
            </a:pPr>
            <a:r>
              <a:rPr lang="de-DE" altLang="de-DE" sz="2000" dirty="0">
                <a:latin typeface="Arial" panose="020B0604020202020204" pitchFamily="34" charset="0"/>
              </a:rPr>
              <a:t>Verbessert die Augenfunktionen, fördert u.a. den Kollagen-Gehalt</a:t>
            </a:r>
          </a:p>
          <a:p>
            <a:pPr>
              <a:buClr>
                <a:schemeClr val="folHlink"/>
              </a:buClr>
              <a:buFont typeface="Wingdings" panose="05000000000000000000" pitchFamily="2" charset="2"/>
              <a:buChar char="l"/>
            </a:pPr>
            <a:r>
              <a:rPr lang="de-DE" altLang="de-DE" sz="2000" dirty="0">
                <a:latin typeface="Arial" panose="020B0604020202020204" pitchFamily="34" charset="0"/>
              </a:rPr>
              <a:t>in den Augen</a:t>
            </a:r>
          </a:p>
          <a:p>
            <a:pPr>
              <a:buClr>
                <a:schemeClr val="folHlink"/>
              </a:buClr>
              <a:buFont typeface="Wingdings" panose="05000000000000000000" pitchFamily="2" charset="2"/>
              <a:buChar char="l"/>
            </a:pPr>
            <a:r>
              <a:rPr lang="de-DE" altLang="de-DE" sz="2000" dirty="0">
                <a:latin typeface="Arial" panose="020B0604020202020204" pitchFamily="34" charset="0"/>
              </a:rPr>
              <a:t>Kann Quecksilber binden und dessen Ausscheidung fördern</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6034" name="Rectangle 2">
            <a:extLst>
              <a:ext uri="{FF2B5EF4-FFF2-40B4-BE49-F238E27FC236}">
                <a16:creationId xmlns:a16="http://schemas.microsoft.com/office/drawing/2014/main" id="{7576387F-187D-4CD6-A59E-00689C3C994D}"/>
              </a:ext>
            </a:extLst>
          </p:cNvPr>
          <p:cNvSpPr>
            <a:spLocks noGrp="1" noChangeArrowheads="1"/>
          </p:cNvSpPr>
          <p:nvPr>
            <p:ph type="title" idx="4294967295"/>
          </p:nvPr>
        </p:nvSpPr>
        <p:spPr>
          <a:xfrm>
            <a:off x="0" y="44450"/>
            <a:ext cx="9144000" cy="684213"/>
          </a:xfrm>
        </p:spPr>
        <p:txBody>
          <a:bodyPr/>
          <a:lstStyle/>
          <a:p>
            <a:r>
              <a:rPr lang="de-DE" altLang="de-DE" sz="3600" dirty="0">
                <a:solidFill>
                  <a:schemeClr val="folHlink"/>
                </a:solidFill>
                <a:effectLst/>
              </a:rPr>
              <a:t>Citrus-Bioflavonoid: Hesperidin</a:t>
            </a:r>
            <a:endParaRPr lang="de-CH" altLang="de-DE" sz="3600" dirty="0">
              <a:solidFill>
                <a:schemeClr val="folHlink"/>
              </a:solidFill>
              <a:effectLst/>
            </a:endParaRPr>
          </a:p>
        </p:txBody>
      </p:sp>
      <p:sp>
        <p:nvSpPr>
          <p:cNvPr id="556035" name="Line 3">
            <a:extLst>
              <a:ext uri="{FF2B5EF4-FFF2-40B4-BE49-F238E27FC236}">
                <a16:creationId xmlns:a16="http://schemas.microsoft.com/office/drawing/2014/main" id="{3906EC85-0B67-4838-8D30-A870BD6C054B}"/>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56036" name="Text Box 4">
            <a:extLst>
              <a:ext uri="{FF2B5EF4-FFF2-40B4-BE49-F238E27FC236}">
                <a16:creationId xmlns:a16="http://schemas.microsoft.com/office/drawing/2014/main" id="{B877D657-DD93-47F7-9F1B-DB11A2C48332}"/>
              </a:ext>
            </a:extLst>
          </p:cNvPr>
          <p:cNvSpPr txBox="1">
            <a:spLocks noChangeArrowheads="1"/>
          </p:cNvSpPr>
          <p:nvPr/>
        </p:nvSpPr>
        <p:spPr bwMode="auto">
          <a:xfrm>
            <a:off x="179388" y="981075"/>
            <a:ext cx="8785225"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Clr>
                <a:schemeClr val="folHlink"/>
              </a:buClr>
              <a:buFont typeface="Wingdings" panose="05000000000000000000" pitchFamily="2" charset="2"/>
              <a:buChar char="l"/>
            </a:pPr>
            <a:r>
              <a:rPr lang="de-CH" altLang="de-DE" sz="2000" b="1" dirty="0">
                <a:solidFill>
                  <a:schemeClr val="folHlink"/>
                </a:solidFill>
                <a:latin typeface="Arial" panose="020B0604020202020204" pitchFamily="34" charset="0"/>
              </a:rPr>
              <a:t>Vorkommen:</a:t>
            </a:r>
            <a:br>
              <a:rPr lang="de-CH" altLang="de-DE" sz="2000" b="1" dirty="0">
                <a:solidFill>
                  <a:schemeClr val="folHlink"/>
                </a:solidFill>
                <a:latin typeface="Arial" panose="020B0604020202020204" pitchFamily="34" charset="0"/>
              </a:rPr>
            </a:br>
            <a:r>
              <a:rPr lang="de-CH" altLang="de-DE" sz="2000" dirty="0">
                <a:latin typeface="Arial" panose="020B0604020202020204" pitchFamily="34" charset="0"/>
              </a:rPr>
              <a:t>V</a:t>
            </a:r>
            <a:r>
              <a:rPr lang="de-DE" altLang="de-DE" sz="2000" dirty="0">
                <a:latin typeface="Arial" panose="020B0604020202020204" pitchFamily="34" charset="0"/>
              </a:rPr>
              <a:t>or allem in unreifen Citrus-Früchten und Olivenblättern</a:t>
            </a:r>
          </a:p>
          <a:p>
            <a:pPr>
              <a:buClr>
                <a:schemeClr val="folHlink"/>
              </a:buClr>
              <a:buFont typeface="Wingdings" panose="05000000000000000000" pitchFamily="2" charset="2"/>
              <a:buChar char="l"/>
            </a:pPr>
            <a:endParaRPr lang="de-DE" altLang="de-DE" sz="2000" dirty="0">
              <a:latin typeface="Arial" panose="020B0604020202020204" pitchFamily="34" charset="0"/>
            </a:endParaRPr>
          </a:p>
          <a:p>
            <a:pPr>
              <a:buClr>
                <a:schemeClr val="folHlink"/>
              </a:buClr>
              <a:buFont typeface="Wingdings" panose="05000000000000000000" pitchFamily="2" charset="2"/>
              <a:buChar char="l"/>
            </a:pPr>
            <a:r>
              <a:rPr lang="de-CH" altLang="de-DE" sz="2000" b="1" dirty="0">
                <a:solidFill>
                  <a:schemeClr val="folHlink"/>
                </a:solidFill>
                <a:latin typeface="Arial" panose="020B0604020202020204" pitchFamily="34" charset="0"/>
              </a:rPr>
              <a:t>Wirkung:</a:t>
            </a:r>
          </a:p>
          <a:p>
            <a:pPr>
              <a:buClr>
                <a:schemeClr val="folHlink"/>
              </a:buClr>
              <a:buFont typeface="Wingdings" panose="05000000000000000000" pitchFamily="2" charset="2"/>
              <a:buChar char="l"/>
            </a:pPr>
            <a:r>
              <a:rPr lang="de-DE" altLang="de-DE" sz="2000" dirty="0">
                <a:latin typeface="Arial" panose="020B0604020202020204" pitchFamily="34" charset="0"/>
              </a:rPr>
              <a:t>Verbessert die Funktion und Integrität der Kapillaren und Venen </a:t>
            </a:r>
          </a:p>
          <a:p>
            <a:pPr>
              <a:buClr>
                <a:schemeClr val="folHlink"/>
              </a:buClr>
              <a:buFont typeface="Wingdings" panose="05000000000000000000" pitchFamily="2" charset="2"/>
              <a:buChar char="l"/>
            </a:pPr>
            <a:r>
              <a:rPr lang="de-DE" altLang="de-DE" sz="2000" dirty="0">
                <a:latin typeface="Arial" panose="020B0604020202020204" pitchFamily="34" charset="0"/>
              </a:rPr>
              <a:t>Blutdrucksenkung</a:t>
            </a:r>
          </a:p>
          <a:p>
            <a:pPr>
              <a:buClr>
                <a:schemeClr val="folHlink"/>
              </a:buClr>
              <a:buFont typeface="Wingdings" panose="05000000000000000000" pitchFamily="2" charset="2"/>
              <a:buChar char="l"/>
            </a:pPr>
            <a:r>
              <a:rPr lang="de-DE" altLang="de-DE" sz="2000" dirty="0">
                <a:latin typeface="Arial" panose="020B0604020202020204" pitchFamily="34" charset="0"/>
              </a:rPr>
              <a:t>Senkt Gesamt-Cholesterin, Cholesterin LDL, Triglyzeride </a:t>
            </a:r>
          </a:p>
          <a:p>
            <a:pPr>
              <a:buClr>
                <a:schemeClr val="folHlink"/>
              </a:buClr>
              <a:buFont typeface="Wingdings" panose="05000000000000000000" pitchFamily="2" charset="2"/>
              <a:buChar char="l"/>
            </a:pPr>
            <a:r>
              <a:rPr lang="de-CH" altLang="de-DE" sz="2000" dirty="0">
                <a:latin typeface="Arial" panose="020B0604020202020204" pitchFamily="34" charset="0"/>
              </a:rPr>
              <a:t>Erhöht </a:t>
            </a:r>
            <a:r>
              <a:rPr lang="de-DE" altLang="de-DE" sz="2000" dirty="0">
                <a:latin typeface="Arial" panose="020B0604020202020204" pitchFamily="34" charset="0"/>
              </a:rPr>
              <a:t>Lipoproteine vom Typ HDL</a:t>
            </a:r>
            <a:br>
              <a:rPr lang="de-DE" altLang="de-DE" sz="2000" dirty="0">
                <a:latin typeface="Arial" panose="020B0604020202020204" pitchFamily="34" charset="0"/>
              </a:rPr>
            </a:br>
            <a:endParaRPr lang="de-DE" altLang="de-DE" sz="2000" dirty="0">
              <a:latin typeface="Arial" panose="020B0604020202020204" pitchFamily="34" charset="0"/>
            </a:endParaRPr>
          </a:p>
          <a:p>
            <a:pPr>
              <a:buClr>
                <a:schemeClr val="folHlink"/>
              </a:buClr>
              <a:buFont typeface="Wingdings" panose="05000000000000000000" pitchFamily="2" charset="2"/>
              <a:buChar char="l"/>
            </a:pPr>
            <a:r>
              <a:rPr lang="de-DE" altLang="de-DE" sz="2000" dirty="0">
                <a:latin typeface="Arial" panose="020B0604020202020204" pitchFamily="34" charset="0"/>
              </a:rPr>
              <a:t>Wirkung auf das Immunsystem</a:t>
            </a:r>
          </a:p>
          <a:p>
            <a:pPr>
              <a:buClr>
                <a:schemeClr val="folHlink"/>
              </a:buClr>
              <a:buFont typeface="Wingdings" panose="05000000000000000000" pitchFamily="2" charset="2"/>
              <a:buChar char="l"/>
            </a:pPr>
            <a:r>
              <a:rPr lang="de-DE" altLang="de-DE" sz="2000" dirty="0">
                <a:latin typeface="Arial" panose="020B0604020202020204" pitchFamily="34" charset="0"/>
              </a:rPr>
              <a:t>Unterstützt die Behandlung von Brustkrebs ( Krebshemmung)</a:t>
            </a:r>
          </a:p>
          <a:p>
            <a:pPr>
              <a:buClr>
                <a:schemeClr val="folHlink"/>
              </a:buClr>
              <a:buFont typeface="Wingdings" panose="05000000000000000000" pitchFamily="2" charset="2"/>
              <a:buChar char="l"/>
            </a:pPr>
            <a:r>
              <a:rPr lang="de-DE" altLang="de-DE" sz="2000" dirty="0">
                <a:latin typeface="Arial" panose="020B0604020202020204" pitchFamily="34" charset="0"/>
              </a:rPr>
              <a:t>Durch seine antioxidative Wirkung trägt Hesperidin</a:t>
            </a:r>
            <a:br>
              <a:rPr lang="de-DE" altLang="de-DE" sz="2000" dirty="0">
                <a:latin typeface="Arial" panose="020B0604020202020204" pitchFamily="34" charset="0"/>
              </a:rPr>
            </a:br>
            <a:r>
              <a:rPr lang="de-DE" altLang="de-DE" sz="2000" dirty="0">
                <a:latin typeface="Arial" panose="020B0604020202020204" pitchFamily="34" charset="0"/>
              </a:rPr>
              <a:t>auch zum Schutz vor Mund-, Speiseröhren- und Darmkrebs bei, die von</a:t>
            </a:r>
            <a:br>
              <a:rPr lang="de-DE" altLang="de-DE" sz="2000" dirty="0">
                <a:latin typeface="Arial" panose="020B0604020202020204" pitchFamily="34" charset="0"/>
              </a:rPr>
            </a:br>
            <a:r>
              <a:rPr lang="de-DE" altLang="de-DE" sz="2000" dirty="0">
                <a:latin typeface="Arial" panose="020B0604020202020204" pitchFamily="34" charset="0"/>
              </a:rPr>
              <a:t>Karzinogenen abhängig sind</a:t>
            </a:r>
          </a:p>
          <a:p>
            <a:pPr>
              <a:buClr>
                <a:schemeClr val="folHlink"/>
              </a:buClr>
              <a:buFont typeface="Wingdings" panose="05000000000000000000" pitchFamily="2" charset="2"/>
              <a:buChar char="l"/>
            </a:pPr>
            <a:r>
              <a:rPr lang="de-DE" altLang="de-DE" sz="2000" dirty="0">
                <a:latin typeface="Arial" panose="020B0604020202020204" pitchFamily="34" charset="0"/>
              </a:rPr>
              <a:t>Kann vor einigen Viren schützen (Herpes simplex Typ I und Influenza</a:t>
            </a:r>
            <a:br>
              <a:rPr lang="de-DE" altLang="de-DE" sz="2000" dirty="0">
                <a:latin typeface="Arial" panose="020B0604020202020204" pitchFamily="34" charset="0"/>
              </a:rPr>
            </a:br>
            <a:endParaRPr lang="de-DE" altLang="de-DE" sz="2000" dirty="0">
              <a:latin typeface="Arial" panose="020B0604020202020204" pitchFamily="34" charset="0"/>
            </a:endParaRPr>
          </a:p>
          <a:p>
            <a:pPr>
              <a:buClr>
                <a:schemeClr val="folHlink"/>
              </a:buClr>
              <a:buFont typeface="Wingdings" panose="05000000000000000000" pitchFamily="2" charset="2"/>
              <a:buChar char="l"/>
            </a:pPr>
            <a:r>
              <a:rPr lang="de-DE" altLang="de-DE" sz="2000" dirty="0">
                <a:latin typeface="Arial" panose="020B0604020202020204" pitchFamily="34" charset="0"/>
              </a:rPr>
              <a:t>Verringert in hohen Dosen (900 mg täglich) Hitzewallungen in der</a:t>
            </a:r>
            <a:br>
              <a:rPr lang="de-DE" altLang="de-DE" sz="2000" dirty="0">
                <a:latin typeface="Arial" panose="020B0604020202020204" pitchFamily="34" charset="0"/>
              </a:rPr>
            </a:br>
            <a:r>
              <a:rPr lang="de-DE" altLang="de-DE" sz="2000" dirty="0">
                <a:latin typeface="Arial" panose="020B0604020202020204" pitchFamily="34" charset="0"/>
              </a:rPr>
              <a:t>Menopause zu verringern</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7058" name="Rectangle 2">
            <a:extLst>
              <a:ext uri="{FF2B5EF4-FFF2-40B4-BE49-F238E27FC236}">
                <a16:creationId xmlns:a16="http://schemas.microsoft.com/office/drawing/2014/main" id="{DA8AC599-430B-4A7B-B80D-09E460292341}"/>
              </a:ext>
            </a:extLst>
          </p:cNvPr>
          <p:cNvSpPr>
            <a:spLocks noGrp="1" noChangeArrowheads="1"/>
          </p:cNvSpPr>
          <p:nvPr>
            <p:ph type="title" idx="4294967295"/>
          </p:nvPr>
        </p:nvSpPr>
        <p:spPr>
          <a:xfrm>
            <a:off x="0" y="44450"/>
            <a:ext cx="9144000" cy="684213"/>
          </a:xfrm>
        </p:spPr>
        <p:txBody>
          <a:bodyPr/>
          <a:lstStyle/>
          <a:p>
            <a:r>
              <a:rPr lang="de-DE" altLang="de-DE" sz="3600" dirty="0">
                <a:solidFill>
                  <a:schemeClr val="folHlink"/>
                </a:solidFill>
                <a:effectLst/>
              </a:rPr>
              <a:t>Citrus-Bioflavonoid: Naringin</a:t>
            </a:r>
            <a:endParaRPr lang="de-CH" altLang="de-DE" sz="3600" dirty="0">
              <a:solidFill>
                <a:schemeClr val="folHlink"/>
              </a:solidFill>
              <a:effectLst/>
            </a:endParaRPr>
          </a:p>
        </p:txBody>
      </p:sp>
      <p:sp>
        <p:nvSpPr>
          <p:cNvPr id="557059" name="Line 3">
            <a:extLst>
              <a:ext uri="{FF2B5EF4-FFF2-40B4-BE49-F238E27FC236}">
                <a16:creationId xmlns:a16="http://schemas.microsoft.com/office/drawing/2014/main" id="{E1929DEB-3BE6-463A-910A-ACC8D9FE2475}"/>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57060" name="Text Box 4">
            <a:extLst>
              <a:ext uri="{FF2B5EF4-FFF2-40B4-BE49-F238E27FC236}">
                <a16:creationId xmlns:a16="http://schemas.microsoft.com/office/drawing/2014/main" id="{F28F4D1A-7CAF-4906-90AF-BF77BA6AB1B0}"/>
              </a:ext>
            </a:extLst>
          </p:cNvPr>
          <p:cNvSpPr txBox="1">
            <a:spLocks noChangeArrowheads="1"/>
          </p:cNvSpPr>
          <p:nvPr/>
        </p:nvSpPr>
        <p:spPr bwMode="auto">
          <a:xfrm>
            <a:off x="179388" y="1717675"/>
            <a:ext cx="8785225"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Clr>
                <a:schemeClr val="folHlink"/>
              </a:buClr>
              <a:buFont typeface="Wingdings" panose="05000000000000000000" pitchFamily="2" charset="2"/>
              <a:buChar char="l"/>
            </a:pPr>
            <a:r>
              <a:rPr lang="de-DE" altLang="de-DE" sz="2000" b="1" dirty="0">
                <a:solidFill>
                  <a:schemeClr val="folHlink"/>
                </a:solidFill>
                <a:latin typeface="Arial" panose="020B0604020202020204" pitchFamily="34" charset="0"/>
              </a:rPr>
              <a:t>Vorkommen:</a:t>
            </a:r>
          </a:p>
          <a:p>
            <a:pPr>
              <a:buClr>
                <a:schemeClr val="folHlink"/>
              </a:buClr>
              <a:buFont typeface="Wingdings" panose="05000000000000000000" pitchFamily="2" charset="2"/>
              <a:buChar char="l"/>
            </a:pPr>
            <a:r>
              <a:rPr lang="de-DE" altLang="de-DE" sz="2000" dirty="0">
                <a:latin typeface="Arial" panose="020B0604020202020204" pitchFamily="34" charset="0"/>
              </a:rPr>
              <a:t>Grapefruits (trägt als Bitterstoff zu deren typischen Geschmack bei)</a:t>
            </a:r>
            <a:br>
              <a:rPr lang="de-DE" altLang="de-DE" sz="2000" dirty="0">
                <a:latin typeface="Arial" panose="020B0604020202020204" pitchFamily="34" charset="0"/>
              </a:rPr>
            </a:br>
            <a:br>
              <a:rPr lang="de-DE" altLang="de-DE" sz="2000" dirty="0">
                <a:latin typeface="Arial" panose="020B0604020202020204" pitchFamily="34" charset="0"/>
              </a:rPr>
            </a:br>
            <a:r>
              <a:rPr lang="de-DE" altLang="de-DE" sz="2000" b="1" dirty="0">
                <a:solidFill>
                  <a:schemeClr val="folHlink"/>
                </a:solidFill>
                <a:latin typeface="Arial" panose="020B0604020202020204" pitchFamily="34" charset="0"/>
              </a:rPr>
              <a:t>Wirkung</a:t>
            </a:r>
          </a:p>
          <a:p>
            <a:pPr>
              <a:buClr>
                <a:schemeClr val="folHlink"/>
              </a:buClr>
              <a:buFont typeface="Wingdings" panose="05000000000000000000" pitchFamily="2" charset="2"/>
              <a:buChar char="l"/>
            </a:pPr>
            <a:r>
              <a:rPr lang="de-DE" altLang="de-DE" sz="2000" dirty="0">
                <a:latin typeface="Arial" panose="020B0604020202020204" pitchFamily="34" charset="0"/>
              </a:rPr>
              <a:t>Kann die Funktion des Herz-Kreislauf-Systems unterstützen </a:t>
            </a:r>
          </a:p>
          <a:p>
            <a:pPr>
              <a:buClr>
                <a:schemeClr val="folHlink"/>
              </a:buClr>
              <a:buFont typeface="Wingdings" panose="05000000000000000000" pitchFamily="2" charset="2"/>
              <a:buChar char="l"/>
            </a:pPr>
            <a:r>
              <a:rPr lang="de-DE" altLang="de-DE" sz="2000" dirty="0">
                <a:latin typeface="Arial" panose="020B0604020202020204" pitchFamily="34" charset="0"/>
              </a:rPr>
              <a:t>Es trägt dazu bei, Hämatokrit (Volumen der roten Blutkörperchen im Blut, "Blutdicke") zu normalisieren und fördert die Aussonderung alter roter Blutzellen</a:t>
            </a:r>
          </a:p>
          <a:p>
            <a:pPr>
              <a:buClr>
                <a:schemeClr val="folHlink"/>
              </a:buClr>
              <a:buFont typeface="Wingdings" panose="05000000000000000000" pitchFamily="2" charset="2"/>
              <a:buChar char="l"/>
            </a:pPr>
            <a:r>
              <a:rPr lang="de-DE" altLang="de-DE" sz="2000" dirty="0">
                <a:latin typeface="Arial" panose="020B0604020202020204" pitchFamily="34" charset="0"/>
              </a:rPr>
              <a:t>Senkt Cholesterin-Werte und speziell die Triglyzeride</a:t>
            </a:r>
          </a:p>
          <a:p>
            <a:pPr>
              <a:buClr>
                <a:schemeClr val="folHlink"/>
              </a:buClr>
              <a:buFont typeface="Wingdings" panose="05000000000000000000" pitchFamily="2" charset="2"/>
              <a:buChar char="l"/>
            </a:pPr>
            <a:r>
              <a:rPr lang="de-DE" altLang="de-DE" sz="2000" dirty="0">
                <a:latin typeface="Arial" panose="020B0604020202020204" pitchFamily="34" charset="0"/>
              </a:rPr>
              <a:t>Kann Wirkungen von Alkohol (Äthanol) hemmen</a:t>
            </a:r>
          </a:p>
          <a:p>
            <a:pPr>
              <a:buClr>
                <a:schemeClr val="folHlink"/>
              </a:buClr>
              <a:buFont typeface="Wingdings" panose="05000000000000000000" pitchFamily="2" charset="2"/>
              <a:buChar char="l"/>
            </a:pPr>
            <a:endParaRPr lang="de-DE" altLang="de-DE" sz="2000" dirty="0">
              <a:latin typeface="Arial" panose="020B0604020202020204" pitchFamily="34" charset="0"/>
            </a:endParaRPr>
          </a:p>
          <a:p>
            <a:pPr>
              <a:buClr>
                <a:schemeClr val="folHlink"/>
              </a:buClr>
              <a:buFont typeface="Wingdings" panose="05000000000000000000" pitchFamily="2" charset="2"/>
              <a:buChar char="l"/>
            </a:pPr>
            <a:r>
              <a:rPr lang="de-DE" altLang="de-DE" sz="2000" dirty="0">
                <a:latin typeface="Arial" panose="020B0604020202020204" pitchFamily="34" charset="0"/>
              </a:rPr>
              <a:t>Dank der antioxidativen Wirkung Schutz vor Krebskrankheiten</a:t>
            </a:r>
          </a:p>
          <a:p>
            <a:pPr>
              <a:buClr>
                <a:schemeClr val="folHlink"/>
              </a:buClr>
              <a:buFont typeface="Wingdings" panose="05000000000000000000" pitchFamily="2" charset="2"/>
              <a:buChar char="l"/>
            </a:pPr>
            <a:r>
              <a:rPr lang="de-CH" altLang="de-DE" sz="2000" dirty="0">
                <a:latin typeface="Arial" panose="020B0604020202020204" pitchFamily="34" charset="0"/>
              </a:rPr>
              <a:t>Fördert </a:t>
            </a:r>
            <a:r>
              <a:rPr lang="de-DE" altLang="de-DE" sz="2000" dirty="0">
                <a:latin typeface="Arial" panose="020B0604020202020204" pitchFamily="34" charset="0"/>
              </a:rPr>
              <a:t>Bioverfügbarkeit einiger Substanzen (z.B. Koffein) und Arzneimittel und verlängert deren Halbwertzeit (nicht immer erwünscht).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9954" name="Rectangle 2">
            <a:extLst>
              <a:ext uri="{FF2B5EF4-FFF2-40B4-BE49-F238E27FC236}">
                <a16:creationId xmlns:a16="http://schemas.microsoft.com/office/drawing/2014/main" id="{9D307B41-2F99-4DD8-AA16-A67C61FF584B}"/>
              </a:ext>
            </a:extLst>
          </p:cNvPr>
          <p:cNvSpPr>
            <a:spLocks noGrp="1" noChangeArrowheads="1"/>
          </p:cNvSpPr>
          <p:nvPr>
            <p:ph type="title" idx="4294967295"/>
          </p:nvPr>
        </p:nvSpPr>
        <p:spPr>
          <a:xfrm>
            <a:off x="0" y="19050"/>
            <a:ext cx="9144000" cy="684213"/>
          </a:xfrm>
        </p:spPr>
        <p:txBody>
          <a:bodyPr/>
          <a:lstStyle/>
          <a:p>
            <a:r>
              <a:rPr lang="de-CH" altLang="de-DE" sz="3600" dirty="0">
                <a:solidFill>
                  <a:schemeClr val="folHlink"/>
                </a:solidFill>
              </a:rPr>
              <a:t>„Freie Radikale“: Der Nutzen</a:t>
            </a:r>
          </a:p>
        </p:txBody>
      </p:sp>
      <p:sp>
        <p:nvSpPr>
          <p:cNvPr id="509955" name="Line 3">
            <a:extLst>
              <a:ext uri="{FF2B5EF4-FFF2-40B4-BE49-F238E27FC236}">
                <a16:creationId xmlns:a16="http://schemas.microsoft.com/office/drawing/2014/main" id="{A4ACEB72-8018-446A-974A-75F1B2A44937}"/>
              </a:ext>
            </a:extLst>
          </p:cNvPr>
          <p:cNvSpPr>
            <a:spLocks noChangeShapeType="1"/>
          </p:cNvSpPr>
          <p:nvPr/>
        </p:nvSpPr>
        <p:spPr bwMode="auto">
          <a:xfrm>
            <a:off x="0" y="692150"/>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09957" name="Rectangle 5">
            <a:extLst>
              <a:ext uri="{FF2B5EF4-FFF2-40B4-BE49-F238E27FC236}">
                <a16:creationId xmlns:a16="http://schemas.microsoft.com/office/drawing/2014/main" id="{F93E3554-38BD-4E7F-A863-7833F9D8ECFA}"/>
              </a:ext>
            </a:extLst>
          </p:cNvPr>
          <p:cNvSpPr>
            <a:spLocks noChangeArrowheads="1"/>
          </p:cNvSpPr>
          <p:nvPr/>
        </p:nvSpPr>
        <p:spPr bwMode="auto">
          <a:xfrm>
            <a:off x="5048250" y="1392238"/>
            <a:ext cx="37719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e-DE" altLang="de-DE" sz="2000" b="1" dirty="0">
              <a:solidFill>
                <a:schemeClr val="folHlink"/>
              </a:solidFill>
              <a:cs typeface="Times New Roman" panose="02020603050405020304" pitchFamily="18" charset="0"/>
            </a:endParaRPr>
          </a:p>
          <a:p>
            <a:pPr algn="l">
              <a:buSzPct val="150000"/>
              <a:buFontTx/>
              <a:buChar char="•"/>
            </a:pPr>
            <a:r>
              <a:rPr lang="de-DE" altLang="de-DE" sz="2000" b="1" dirty="0">
                <a:solidFill>
                  <a:schemeClr val="folHlink"/>
                </a:solidFill>
                <a:cs typeface="Times New Roman" panose="02020603050405020304" pitchFamily="18" charset="0"/>
              </a:rPr>
              <a:t>  „Freie Radikale“ greifen </a:t>
            </a:r>
            <a:br>
              <a:rPr lang="de-DE" altLang="de-DE" sz="2000" b="1" dirty="0">
                <a:solidFill>
                  <a:schemeClr val="folHlink"/>
                </a:solidFill>
                <a:cs typeface="Times New Roman" panose="02020603050405020304" pitchFamily="18" charset="0"/>
              </a:rPr>
            </a:br>
            <a:r>
              <a:rPr lang="de-DE" altLang="de-DE" sz="2000" b="1" dirty="0">
                <a:solidFill>
                  <a:schemeClr val="folHlink"/>
                </a:solidFill>
                <a:cs typeface="Times New Roman" panose="02020603050405020304" pitchFamily="18" charset="0"/>
              </a:rPr>
              <a:t>    Schädlinge an</a:t>
            </a:r>
            <a:br>
              <a:rPr lang="de-DE" altLang="de-DE" sz="2000" b="1" dirty="0">
                <a:solidFill>
                  <a:schemeClr val="folHlink"/>
                </a:solidFill>
                <a:cs typeface="Times New Roman" panose="02020603050405020304" pitchFamily="18" charset="0"/>
              </a:rPr>
            </a:br>
            <a:r>
              <a:rPr lang="de-DE" altLang="de-DE" sz="2000" dirty="0">
                <a:solidFill>
                  <a:srgbClr val="000000"/>
                </a:solidFill>
                <a:latin typeface="Times New Roman" panose="02020603050405020304" pitchFamily="18" charset="0"/>
                <a:cs typeface="Times New Roman" panose="02020603050405020304" pitchFamily="18" charset="0"/>
              </a:rPr>
              <a:t> </a:t>
            </a:r>
            <a:endParaRPr lang="de-DE" altLang="de-DE" sz="2000" dirty="0">
              <a:solidFill>
                <a:schemeClr val="folHlink"/>
              </a:solidFill>
              <a:latin typeface="Times New Roman" panose="02020603050405020304" pitchFamily="18" charset="0"/>
              <a:cs typeface="Times New Roman" panose="02020603050405020304" pitchFamily="18" charset="0"/>
            </a:endParaRPr>
          </a:p>
          <a:p>
            <a:pPr algn="l" eaLnBrk="0" hangingPunct="0">
              <a:buClr>
                <a:schemeClr val="folHlink"/>
              </a:buClr>
              <a:buSzPct val="150000"/>
              <a:buFontTx/>
              <a:buChar char="•"/>
            </a:pPr>
            <a:r>
              <a:rPr lang="de-DE" altLang="de-DE" sz="2000" dirty="0">
                <a:cs typeface="Times New Roman" panose="02020603050405020304" pitchFamily="18" charset="0"/>
              </a:rPr>
              <a:t>  Vernichten in den Körper </a:t>
            </a:r>
            <a:br>
              <a:rPr lang="de-DE" altLang="de-DE" sz="2000" dirty="0">
                <a:cs typeface="Times New Roman" panose="02020603050405020304" pitchFamily="18" charset="0"/>
              </a:rPr>
            </a:br>
            <a:r>
              <a:rPr lang="de-DE" altLang="de-DE" sz="2000" dirty="0">
                <a:cs typeface="Times New Roman" panose="02020603050405020304" pitchFamily="18" charset="0"/>
              </a:rPr>
              <a:t>    eingedrungene </a:t>
            </a:r>
            <a:br>
              <a:rPr lang="de-DE" altLang="de-DE" sz="2000" dirty="0">
                <a:cs typeface="Times New Roman" panose="02020603050405020304" pitchFamily="18" charset="0"/>
              </a:rPr>
            </a:br>
            <a:r>
              <a:rPr lang="de-DE" altLang="de-DE" sz="2000" dirty="0">
                <a:cs typeface="Times New Roman" panose="02020603050405020304" pitchFamily="18" charset="0"/>
              </a:rPr>
              <a:t>    Krankheitserreger im</a:t>
            </a:r>
            <a:br>
              <a:rPr lang="de-DE" altLang="de-DE" sz="2000" dirty="0">
                <a:cs typeface="Times New Roman" panose="02020603050405020304" pitchFamily="18" charset="0"/>
              </a:rPr>
            </a:br>
            <a:r>
              <a:rPr lang="de-DE" altLang="de-DE" sz="2000" dirty="0">
                <a:cs typeface="Times New Roman" panose="02020603050405020304" pitchFamily="18" charset="0"/>
              </a:rPr>
              <a:t>    Innern der  „Fresszellen“</a:t>
            </a:r>
          </a:p>
          <a:p>
            <a:pPr algn="l" eaLnBrk="0" hangingPunct="0">
              <a:buClr>
                <a:schemeClr val="folHlink"/>
              </a:buClr>
              <a:buSzPct val="150000"/>
              <a:buFontTx/>
              <a:buChar char="•"/>
            </a:pPr>
            <a:endParaRPr lang="de-DE" altLang="de-DE" sz="2000" dirty="0">
              <a:cs typeface="Times New Roman" panose="02020603050405020304" pitchFamily="18" charset="0"/>
            </a:endParaRPr>
          </a:p>
          <a:p>
            <a:pPr algn="l" eaLnBrk="0" hangingPunct="0">
              <a:buClr>
                <a:schemeClr val="folHlink"/>
              </a:buClr>
              <a:buSzPct val="150000"/>
              <a:buFontTx/>
              <a:buChar char="•"/>
            </a:pPr>
            <a:r>
              <a:rPr lang="de-DE" altLang="de-DE" sz="2000" dirty="0">
                <a:cs typeface="Times New Roman" panose="02020603050405020304" pitchFamily="18" charset="0"/>
              </a:rPr>
              <a:t>  „Fresszellen“ sind die </a:t>
            </a:r>
            <a:br>
              <a:rPr lang="de-DE" altLang="de-DE" sz="2000" dirty="0">
                <a:cs typeface="Times New Roman" panose="02020603050405020304" pitchFamily="18" charset="0"/>
              </a:rPr>
            </a:br>
            <a:r>
              <a:rPr lang="de-DE" altLang="de-DE" sz="2000" dirty="0">
                <a:cs typeface="Times New Roman" panose="02020603050405020304" pitchFamily="18" charset="0"/>
              </a:rPr>
              <a:t>    „Schutzpolizei des </a:t>
            </a:r>
            <a:br>
              <a:rPr lang="de-DE" altLang="de-DE" sz="2000" dirty="0">
                <a:cs typeface="Times New Roman" panose="02020603050405020304" pitchFamily="18" charset="0"/>
              </a:rPr>
            </a:br>
            <a:r>
              <a:rPr lang="de-DE" altLang="de-DE" sz="2000" dirty="0">
                <a:cs typeface="Times New Roman" panose="02020603050405020304" pitchFamily="18" charset="0"/>
              </a:rPr>
              <a:t>    Immunsystems</a:t>
            </a:r>
            <a:endParaRPr lang="de-CH" altLang="de-DE" sz="2000" dirty="0"/>
          </a:p>
          <a:p>
            <a:pPr algn="l" eaLnBrk="0" hangingPunct="0"/>
            <a:endParaRPr lang="de-DE" altLang="de-DE" sz="2000" dirty="0"/>
          </a:p>
        </p:txBody>
      </p:sp>
      <p:pic>
        <p:nvPicPr>
          <p:cNvPr id="509958" name="Picture 6">
            <a:extLst>
              <a:ext uri="{FF2B5EF4-FFF2-40B4-BE49-F238E27FC236}">
                <a16:creationId xmlns:a16="http://schemas.microsoft.com/office/drawing/2014/main" id="{4AA3EEE9-6D82-4B7C-9773-75D06CA22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1808163"/>
            <a:ext cx="4752975" cy="31877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3E4F67DA-C682-A95D-D7A3-2C56ECB64F5A}"/>
              </a:ext>
            </a:extLst>
          </p:cNvPr>
          <p:cNvSpPr txBox="1"/>
          <p:nvPr/>
        </p:nvSpPr>
        <p:spPr>
          <a:xfrm>
            <a:off x="34940" y="4995863"/>
            <a:ext cx="1152128" cy="216024"/>
          </a:xfrm>
          <a:prstGeom prst="rect">
            <a:avLst/>
          </a:prstGeom>
          <a:noFill/>
        </p:spPr>
        <p:txBody>
          <a:bodyPr wrap="square">
            <a:spAutoFit/>
          </a:bodyPr>
          <a:lstStyle/>
          <a:p>
            <a:r>
              <a:rPr lang="de-CH" sz="800" dirty="0">
                <a:latin typeface="Calibri" panose="020F0502020204030204" pitchFamily="34" charset="0"/>
                <a:ea typeface="Calibri" panose="020F0502020204030204" pitchFamily="34" charset="0"/>
                <a:cs typeface="Calibri" panose="020F0502020204030204" pitchFamily="34" charset="0"/>
              </a:rPr>
              <a:t>Bildquelle unbekannt</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8082" name="Rectangle 2">
            <a:extLst>
              <a:ext uri="{FF2B5EF4-FFF2-40B4-BE49-F238E27FC236}">
                <a16:creationId xmlns:a16="http://schemas.microsoft.com/office/drawing/2014/main" id="{F3461631-9CF9-4CA6-BE04-7578AB9A997C}"/>
              </a:ext>
            </a:extLst>
          </p:cNvPr>
          <p:cNvSpPr>
            <a:spLocks noGrp="1" noChangeArrowheads="1"/>
          </p:cNvSpPr>
          <p:nvPr>
            <p:ph type="title" idx="4294967295"/>
          </p:nvPr>
        </p:nvSpPr>
        <p:spPr>
          <a:xfrm>
            <a:off x="0" y="44450"/>
            <a:ext cx="9144000" cy="684213"/>
          </a:xfrm>
        </p:spPr>
        <p:txBody>
          <a:bodyPr/>
          <a:lstStyle/>
          <a:p>
            <a:r>
              <a:rPr lang="de-DE" altLang="de-DE" sz="3600" dirty="0">
                <a:solidFill>
                  <a:schemeClr val="folHlink"/>
                </a:solidFill>
                <a:effectLst/>
              </a:rPr>
              <a:t>Citrus-Bioflavonoid: Quercetin</a:t>
            </a:r>
            <a:endParaRPr lang="de-CH" altLang="de-DE" sz="3600" dirty="0">
              <a:solidFill>
                <a:schemeClr val="folHlink"/>
              </a:solidFill>
              <a:effectLst/>
            </a:endParaRPr>
          </a:p>
        </p:txBody>
      </p:sp>
      <p:sp>
        <p:nvSpPr>
          <p:cNvPr id="558083" name="Line 3">
            <a:extLst>
              <a:ext uri="{FF2B5EF4-FFF2-40B4-BE49-F238E27FC236}">
                <a16:creationId xmlns:a16="http://schemas.microsoft.com/office/drawing/2014/main" id="{8B6E53F9-D0D4-400C-9DE4-056936DC761E}"/>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58085" name="Text Box 5">
            <a:extLst>
              <a:ext uri="{FF2B5EF4-FFF2-40B4-BE49-F238E27FC236}">
                <a16:creationId xmlns:a16="http://schemas.microsoft.com/office/drawing/2014/main" id="{E5216490-2C5A-4293-8BDC-A5BFF8E2DC89}"/>
              </a:ext>
            </a:extLst>
          </p:cNvPr>
          <p:cNvSpPr txBox="1">
            <a:spLocks noChangeArrowheads="1"/>
          </p:cNvSpPr>
          <p:nvPr/>
        </p:nvSpPr>
        <p:spPr bwMode="auto">
          <a:xfrm>
            <a:off x="179388" y="1717675"/>
            <a:ext cx="87852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Clr>
                <a:schemeClr val="folHlink"/>
              </a:buClr>
              <a:buFont typeface="Wingdings" panose="05000000000000000000" pitchFamily="2" charset="2"/>
              <a:buNone/>
            </a:pPr>
            <a:r>
              <a:rPr lang="de-CH" altLang="de-DE" sz="2000" b="1" dirty="0">
                <a:solidFill>
                  <a:schemeClr val="folHlink"/>
                </a:solidFill>
                <a:latin typeface="Arial" panose="020B0604020202020204" pitchFamily="34" charset="0"/>
              </a:rPr>
              <a:t>      Vorkommen:</a:t>
            </a:r>
          </a:p>
          <a:p>
            <a:pPr>
              <a:buClr>
                <a:schemeClr val="folHlink"/>
              </a:buClr>
              <a:buFont typeface="Wingdings" panose="05000000000000000000" pitchFamily="2" charset="2"/>
              <a:buChar char="l"/>
            </a:pPr>
            <a:r>
              <a:rPr lang="de-DE" altLang="de-DE" sz="2000" dirty="0">
                <a:latin typeface="Arial" panose="020B0604020202020204" pitchFamily="34" charset="0"/>
              </a:rPr>
              <a:t>Weintrauben, Erdbeeren, Guaven, Johanniskraut </a:t>
            </a:r>
          </a:p>
          <a:p>
            <a:pPr>
              <a:buClr>
                <a:schemeClr val="folHlink"/>
              </a:buClr>
              <a:buFont typeface="Wingdings" panose="05000000000000000000" pitchFamily="2" charset="2"/>
              <a:buNone/>
            </a:pPr>
            <a:endParaRPr lang="de-DE" altLang="de-DE" sz="2000" dirty="0">
              <a:latin typeface="Arial" panose="020B0604020202020204" pitchFamily="34" charset="0"/>
            </a:endParaRPr>
          </a:p>
          <a:p>
            <a:pPr>
              <a:buClr>
                <a:schemeClr val="folHlink"/>
              </a:buClr>
              <a:buFont typeface="Wingdings" panose="05000000000000000000" pitchFamily="2" charset="2"/>
              <a:buNone/>
            </a:pPr>
            <a:r>
              <a:rPr lang="de-CH" altLang="de-DE" sz="2000" b="1" dirty="0">
                <a:solidFill>
                  <a:schemeClr val="folHlink"/>
                </a:solidFill>
                <a:latin typeface="Arial" panose="020B0604020202020204" pitchFamily="34" charset="0"/>
              </a:rPr>
              <a:t>      Wirkung</a:t>
            </a:r>
            <a:endParaRPr lang="de-DE" altLang="de-DE" sz="2000" b="1" dirty="0">
              <a:solidFill>
                <a:schemeClr val="folHlink"/>
              </a:solidFill>
              <a:latin typeface="Arial" panose="020B0604020202020204" pitchFamily="34" charset="0"/>
            </a:endParaRPr>
          </a:p>
          <a:p>
            <a:pPr>
              <a:buClr>
                <a:schemeClr val="folHlink"/>
              </a:buClr>
              <a:buFont typeface="Wingdings" panose="05000000000000000000" pitchFamily="2" charset="2"/>
              <a:buChar char="l"/>
            </a:pPr>
            <a:r>
              <a:rPr lang="de-DE" altLang="de-DE" sz="2000" dirty="0">
                <a:latin typeface="Arial" panose="020B0604020202020204" pitchFamily="34" charset="0"/>
              </a:rPr>
              <a:t>Lindert Colitis (Schleimhautentzündung des Dickdarms) indem es u.a. den normalen Flüssigkeitshaushalt fördert und der Glutathion-Entleerung entgegenwirkt</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1938" name="Rectangle 2">
            <a:extLst>
              <a:ext uri="{FF2B5EF4-FFF2-40B4-BE49-F238E27FC236}">
                <a16:creationId xmlns:a16="http://schemas.microsoft.com/office/drawing/2014/main" id="{BCCB268E-CCD0-4D45-9F1D-D34C3E50B1FD}"/>
              </a:ext>
            </a:extLst>
          </p:cNvPr>
          <p:cNvSpPr>
            <a:spLocks noGrp="1" noChangeArrowheads="1"/>
          </p:cNvSpPr>
          <p:nvPr>
            <p:ph type="title" idx="4294967295"/>
          </p:nvPr>
        </p:nvSpPr>
        <p:spPr>
          <a:xfrm>
            <a:off x="0" y="44450"/>
            <a:ext cx="9144000" cy="684213"/>
          </a:xfrm>
        </p:spPr>
        <p:txBody>
          <a:bodyPr/>
          <a:lstStyle/>
          <a:p>
            <a:r>
              <a:rPr lang="de-DE" altLang="de-DE" sz="3600" dirty="0">
                <a:solidFill>
                  <a:schemeClr val="folHlink"/>
                </a:solidFill>
                <a:effectLst/>
              </a:rPr>
              <a:t>Quercetin in Obst und Gemüse</a:t>
            </a:r>
            <a:endParaRPr lang="de-CH" altLang="de-DE" sz="3600" dirty="0">
              <a:solidFill>
                <a:schemeClr val="folHlink"/>
              </a:solidFill>
              <a:effectLst/>
            </a:endParaRPr>
          </a:p>
        </p:txBody>
      </p:sp>
      <p:sp>
        <p:nvSpPr>
          <p:cNvPr id="551939" name="Line 3">
            <a:extLst>
              <a:ext uri="{FF2B5EF4-FFF2-40B4-BE49-F238E27FC236}">
                <a16:creationId xmlns:a16="http://schemas.microsoft.com/office/drawing/2014/main" id="{76C2A75C-D627-424D-88C9-077C28FF5D2D}"/>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51950" name="Text Box 14">
            <a:extLst>
              <a:ext uri="{FF2B5EF4-FFF2-40B4-BE49-F238E27FC236}">
                <a16:creationId xmlns:a16="http://schemas.microsoft.com/office/drawing/2014/main" id="{9E6AB8BD-41A1-4B07-9014-4CB41739418D}"/>
              </a:ext>
            </a:extLst>
          </p:cNvPr>
          <p:cNvSpPr txBox="1">
            <a:spLocks noChangeArrowheads="1"/>
          </p:cNvSpPr>
          <p:nvPr/>
        </p:nvSpPr>
        <p:spPr bwMode="auto">
          <a:xfrm>
            <a:off x="2459038" y="1082675"/>
            <a:ext cx="4203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de-DE" altLang="de-DE" sz="1600" b="1" dirty="0"/>
              <a:t>(Angaben in mg/kg; nach Herrmann 1976)</a:t>
            </a:r>
          </a:p>
        </p:txBody>
      </p:sp>
      <p:sp>
        <p:nvSpPr>
          <p:cNvPr id="551951" name="Text Box 15">
            <a:extLst>
              <a:ext uri="{FF2B5EF4-FFF2-40B4-BE49-F238E27FC236}">
                <a16:creationId xmlns:a16="http://schemas.microsoft.com/office/drawing/2014/main" id="{5A90A6C1-CCAE-4FEC-859A-75EAF7143477}"/>
              </a:ext>
            </a:extLst>
          </p:cNvPr>
          <p:cNvSpPr txBox="1">
            <a:spLocks noChangeArrowheads="1"/>
          </p:cNvSpPr>
          <p:nvPr/>
        </p:nvSpPr>
        <p:spPr bwMode="auto">
          <a:xfrm>
            <a:off x="403225" y="1468438"/>
            <a:ext cx="833755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0" hangingPunct="0"/>
            <a:r>
              <a:rPr lang="de-DE" altLang="de-DE" sz="2000" b="1" u="sng" dirty="0">
                <a:solidFill>
                  <a:schemeClr val="folHlink"/>
                </a:solidFill>
              </a:rPr>
              <a:t>Obst </a:t>
            </a:r>
            <a:r>
              <a:rPr lang="de-DE" altLang="de-DE" sz="2000" b="1" dirty="0">
                <a:solidFill>
                  <a:schemeClr val="folHlink"/>
                </a:solidFill>
              </a:rPr>
              <a:t>  </a:t>
            </a:r>
            <a:r>
              <a:rPr lang="de-DE" altLang="de-DE" sz="2000" dirty="0">
                <a:solidFill>
                  <a:schemeClr val="folHlink"/>
                </a:solidFill>
              </a:rPr>
              <a:t>                           </a:t>
            </a:r>
            <a:r>
              <a:rPr lang="de-DE" altLang="de-DE" sz="2000" b="1" u="sng" dirty="0">
                <a:solidFill>
                  <a:schemeClr val="folHlink"/>
                </a:solidFill>
              </a:rPr>
              <a:t>Schale</a:t>
            </a:r>
            <a:r>
              <a:rPr lang="de-DE" altLang="de-DE" sz="2000" b="1" dirty="0">
                <a:solidFill>
                  <a:schemeClr val="folHlink"/>
                </a:solidFill>
              </a:rPr>
              <a:t>      </a:t>
            </a:r>
            <a:r>
              <a:rPr lang="de-DE" altLang="de-DE" sz="2000" dirty="0">
                <a:solidFill>
                  <a:schemeClr val="folHlink"/>
                </a:solidFill>
              </a:rPr>
              <a:t>                         </a:t>
            </a:r>
            <a:r>
              <a:rPr lang="de-DE" altLang="de-DE" sz="2000" b="1" u="sng" dirty="0">
                <a:solidFill>
                  <a:schemeClr val="folHlink"/>
                </a:solidFill>
              </a:rPr>
              <a:t>restliches Gewebe</a:t>
            </a:r>
            <a:r>
              <a:rPr lang="de-DE" altLang="de-DE" sz="2000" dirty="0"/>
              <a:t>                        </a:t>
            </a:r>
          </a:p>
          <a:p>
            <a:pPr algn="l" eaLnBrk="0" hangingPunct="0"/>
            <a:endParaRPr lang="de-DE" altLang="de-DE" sz="2000" dirty="0"/>
          </a:p>
          <a:p>
            <a:pPr algn="l" eaLnBrk="0" hangingPunct="0"/>
            <a:r>
              <a:rPr lang="de-DE" altLang="de-DE" sz="2000" dirty="0"/>
              <a:t>Äpfel                                  140                                               &lt; 2              </a:t>
            </a:r>
          </a:p>
          <a:p>
            <a:pPr algn="l" eaLnBrk="0" hangingPunct="0"/>
            <a:endParaRPr lang="de-DE" altLang="de-DE" sz="2000" dirty="0"/>
          </a:p>
          <a:p>
            <a:pPr algn="l" eaLnBrk="0" hangingPunct="0"/>
            <a:r>
              <a:rPr lang="de-DE" altLang="de-DE" sz="2000" dirty="0"/>
              <a:t>Birnen                                  28                                                &lt; 0,1</a:t>
            </a:r>
          </a:p>
          <a:p>
            <a:pPr algn="l" eaLnBrk="0" hangingPunct="0"/>
            <a:endParaRPr lang="de-DE" altLang="de-DE" sz="2000" dirty="0"/>
          </a:p>
          <a:p>
            <a:pPr algn="l" eaLnBrk="0" hangingPunct="0"/>
            <a:r>
              <a:rPr lang="de-DE" altLang="de-DE" sz="2000" dirty="0"/>
              <a:t>Quitten                               180                                               &lt; 0,1</a:t>
            </a:r>
          </a:p>
          <a:p>
            <a:pPr algn="l" eaLnBrk="0" hangingPunct="0"/>
            <a:endParaRPr lang="de-DE" altLang="de-DE" sz="2000" dirty="0"/>
          </a:p>
          <a:p>
            <a:pPr algn="l" eaLnBrk="0" hangingPunct="0"/>
            <a:r>
              <a:rPr lang="de-DE" altLang="de-DE" sz="2000" b="1" u="sng" dirty="0">
                <a:solidFill>
                  <a:schemeClr val="folHlink"/>
                </a:solidFill>
              </a:rPr>
              <a:t>Gemüse</a:t>
            </a:r>
            <a:r>
              <a:rPr lang="de-DE" altLang="de-DE" sz="2000" b="1" dirty="0">
                <a:solidFill>
                  <a:schemeClr val="folHlink"/>
                </a:solidFill>
              </a:rPr>
              <a:t>                            </a:t>
            </a:r>
            <a:r>
              <a:rPr lang="de-DE" altLang="de-DE" sz="2000" b="1" u="sng" dirty="0">
                <a:solidFill>
                  <a:schemeClr val="folHlink"/>
                </a:solidFill>
              </a:rPr>
              <a:t>Haut</a:t>
            </a:r>
            <a:r>
              <a:rPr lang="de-DE" altLang="de-DE" sz="2000" b="1" dirty="0">
                <a:solidFill>
                  <a:schemeClr val="folHlink"/>
                </a:solidFill>
              </a:rPr>
              <a:t>                                 </a:t>
            </a:r>
            <a:r>
              <a:rPr lang="de-DE" altLang="de-DE" sz="2000" b="1" u="sng" dirty="0">
                <a:solidFill>
                  <a:schemeClr val="folHlink"/>
                </a:solidFill>
              </a:rPr>
              <a:t>restliches Gewebe</a:t>
            </a:r>
            <a:endParaRPr lang="de-DE" altLang="de-DE" sz="2000" b="1" dirty="0">
              <a:solidFill>
                <a:schemeClr val="folHlink"/>
              </a:solidFill>
            </a:endParaRPr>
          </a:p>
          <a:p>
            <a:pPr algn="l" eaLnBrk="0" hangingPunct="0"/>
            <a:endParaRPr lang="de-DE" altLang="de-DE" sz="2000" b="1" dirty="0"/>
          </a:p>
          <a:p>
            <a:pPr algn="l" eaLnBrk="0" hangingPunct="0"/>
            <a:r>
              <a:rPr lang="de-DE" altLang="de-DE" sz="2000" dirty="0"/>
              <a:t>Paprika                                63                                                &lt; 1                                      </a:t>
            </a:r>
          </a:p>
          <a:p>
            <a:pPr algn="l" eaLnBrk="0" hangingPunct="0"/>
            <a:endParaRPr lang="de-DE" altLang="de-DE" sz="2000" dirty="0"/>
          </a:p>
          <a:p>
            <a:pPr algn="l" eaLnBrk="0" hangingPunct="0"/>
            <a:r>
              <a:rPr lang="de-DE" altLang="de-DE" sz="2000" dirty="0"/>
              <a:t>Tomaten*                        40-50                                               &lt; 0,1</a:t>
            </a:r>
          </a:p>
          <a:p>
            <a:pPr algn="l" eaLnBrk="0" hangingPunct="0"/>
            <a:endParaRPr lang="de-DE" altLang="de-DE" sz="2000" dirty="0"/>
          </a:p>
          <a:p>
            <a:pPr algn="l" eaLnBrk="0" hangingPunct="0"/>
            <a:r>
              <a:rPr lang="de-DE" altLang="de-DE" sz="2000" dirty="0"/>
              <a:t>Kopfsalat                              60                                                  3,4</a:t>
            </a:r>
          </a:p>
          <a:p>
            <a:pPr algn="l" eaLnBrk="0" hangingPunct="0"/>
            <a:r>
              <a:rPr lang="de-DE" altLang="de-DE" sz="2000" dirty="0"/>
              <a:t>äussere Blätter</a:t>
            </a:r>
            <a:endParaRPr lang="de-DE" altLang="de-DE" sz="2000" b="1" dirty="0"/>
          </a:p>
          <a:p>
            <a:pPr algn="l" eaLnBrk="0" hangingPunct="0"/>
            <a:r>
              <a:rPr lang="de-DE" altLang="de-DE" sz="1600" dirty="0"/>
              <a:t>* Quercetin und Kaempferol</a:t>
            </a:r>
            <a:r>
              <a:rPr lang="de-DE" altLang="de-DE" sz="2000" dirty="0"/>
              <a:t>   </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6274" name="Rectangle 2">
            <a:extLst>
              <a:ext uri="{FF2B5EF4-FFF2-40B4-BE49-F238E27FC236}">
                <a16:creationId xmlns:a16="http://schemas.microsoft.com/office/drawing/2014/main" id="{3ED04E61-4A43-4C4C-95F1-C26C0A0D6124}"/>
              </a:ext>
            </a:extLst>
          </p:cNvPr>
          <p:cNvSpPr>
            <a:spLocks noGrp="1" noChangeArrowheads="1"/>
          </p:cNvSpPr>
          <p:nvPr>
            <p:ph type="title" idx="4294967295"/>
          </p:nvPr>
        </p:nvSpPr>
        <p:spPr>
          <a:xfrm>
            <a:off x="0" y="-26988"/>
            <a:ext cx="9144000" cy="1306513"/>
          </a:xfrm>
        </p:spPr>
        <p:txBody>
          <a:bodyPr/>
          <a:lstStyle/>
          <a:p>
            <a:r>
              <a:rPr lang="de-DE" altLang="de-DE" sz="3600" dirty="0">
                <a:solidFill>
                  <a:schemeClr val="folHlink"/>
                </a:solidFill>
                <a:effectLst/>
              </a:rPr>
              <a:t>Glucosinolate – </a:t>
            </a:r>
            <a:br>
              <a:rPr lang="de-DE" altLang="de-DE" sz="3600" dirty="0">
                <a:solidFill>
                  <a:schemeClr val="folHlink"/>
                </a:solidFill>
                <a:effectLst/>
              </a:rPr>
            </a:br>
            <a:r>
              <a:rPr lang="de-DE" altLang="de-DE" sz="3600" dirty="0">
                <a:solidFill>
                  <a:schemeClr val="folHlink"/>
                </a:solidFill>
                <a:effectLst/>
              </a:rPr>
              <a:t>Gesunde Pflanzenstoffe aus Kohlsorten</a:t>
            </a:r>
            <a:endParaRPr lang="de-CH" altLang="de-DE" sz="3600" b="1" dirty="0">
              <a:solidFill>
                <a:schemeClr val="folHlink"/>
              </a:solidFill>
              <a:effectLst/>
            </a:endParaRPr>
          </a:p>
        </p:txBody>
      </p:sp>
      <p:sp>
        <p:nvSpPr>
          <p:cNvPr id="566275" name="Line 3">
            <a:extLst>
              <a:ext uri="{FF2B5EF4-FFF2-40B4-BE49-F238E27FC236}">
                <a16:creationId xmlns:a16="http://schemas.microsoft.com/office/drawing/2014/main" id="{A3476D69-C46F-42C0-A901-4F90AC5DBC57}"/>
              </a:ext>
            </a:extLst>
          </p:cNvPr>
          <p:cNvSpPr>
            <a:spLocks noChangeShapeType="1"/>
          </p:cNvSpPr>
          <p:nvPr/>
        </p:nvSpPr>
        <p:spPr bwMode="auto">
          <a:xfrm>
            <a:off x="34925" y="1341438"/>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66277" name="Text Box 5">
            <a:extLst>
              <a:ext uri="{FF2B5EF4-FFF2-40B4-BE49-F238E27FC236}">
                <a16:creationId xmlns:a16="http://schemas.microsoft.com/office/drawing/2014/main" id="{D685E730-03A3-4D6D-93BD-12EDC3D9D854}"/>
              </a:ext>
            </a:extLst>
          </p:cNvPr>
          <p:cNvSpPr txBox="1">
            <a:spLocks noChangeArrowheads="1"/>
          </p:cNvSpPr>
          <p:nvPr/>
        </p:nvSpPr>
        <p:spPr bwMode="auto">
          <a:xfrm>
            <a:off x="403225" y="1700213"/>
            <a:ext cx="833755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0" hangingPunct="0">
              <a:buClr>
                <a:schemeClr val="folHlink"/>
              </a:buClr>
              <a:buFont typeface="Wingdings" panose="05000000000000000000" pitchFamily="2" charset="2"/>
              <a:buChar char="l"/>
            </a:pPr>
            <a:r>
              <a:rPr lang="de-DE" altLang="de-DE" sz="2000" dirty="0"/>
              <a:t>  Eine ganze Reihe von </a:t>
            </a:r>
            <a:r>
              <a:rPr lang="de-DE" altLang="de-DE" sz="2000" b="1" dirty="0">
                <a:solidFill>
                  <a:schemeClr val="folHlink"/>
                </a:solidFill>
              </a:rPr>
              <a:t>Kohlsorten, vor allem Blumen-, Rosen-, </a:t>
            </a:r>
            <a:br>
              <a:rPr lang="de-DE" altLang="de-DE" sz="2000" b="1" dirty="0">
                <a:solidFill>
                  <a:schemeClr val="folHlink"/>
                </a:solidFill>
              </a:rPr>
            </a:br>
            <a:r>
              <a:rPr lang="de-DE" altLang="de-DE" sz="2000" b="1" dirty="0">
                <a:solidFill>
                  <a:schemeClr val="folHlink"/>
                </a:solidFill>
              </a:rPr>
              <a:t>     Rot-, Grün- und Weisskohl sowie Broccoli,</a:t>
            </a:r>
            <a:r>
              <a:rPr lang="de-DE" altLang="de-DE" sz="2000" dirty="0"/>
              <a:t> aber auch andere </a:t>
            </a:r>
            <a:br>
              <a:rPr lang="de-DE" altLang="de-DE" sz="2000" dirty="0"/>
            </a:br>
            <a:r>
              <a:rPr lang="de-DE" altLang="de-DE" sz="2000" dirty="0"/>
              <a:t>     Kohlarten und Senföle enthalten gesundheitlich sehr nützliche </a:t>
            </a:r>
            <a:br>
              <a:rPr lang="de-DE" altLang="de-DE" sz="2000" dirty="0"/>
            </a:br>
            <a:r>
              <a:rPr lang="de-DE" altLang="de-DE" sz="2000" dirty="0"/>
              <a:t>     Pflanzenstoffe, die in anderen Gemüsen nicht oder eher selten </a:t>
            </a:r>
            <a:br>
              <a:rPr lang="de-DE" altLang="de-DE" sz="2000" dirty="0"/>
            </a:br>
            <a:r>
              <a:rPr lang="de-DE" altLang="de-DE" sz="2000" dirty="0"/>
              <a:t>     vorkommen</a:t>
            </a:r>
          </a:p>
          <a:p>
            <a:pPr algn="l" eaLnBrk="0" hangingPunct="0">
              <a:buClr>
                <a:schemeClr val="folHlink"/>
              </a:buClr>
              <a:buFont typeface="Wingdings" panose="05000000000000000000" pitchFamily="2" charset="2"/>
              <a:buChar char="l"/>
            </a:pPr>
            <a:endParaRPr lang="de-DE" altLang="de-DE" sz="2000" dirty="0"/>
          </a:p>
          <a:p>
            <a:pPr algn="l" eaLnBrk="0" hangingPunct="0">
              <a:buClr>
                <a:schemeClr val="folHlink"/>
              </a:buClr>
              <a:buFont typeface="Wingdings" panose="05000000000000000000" pitchFamily="2" charset="2"/>
              <a:buChar char="l"/>
            </a:pPr>
            <a:r>
              <a:rPr lang="de-DE" altLang="de-DE" sz="2000" dirty="0"/>
              <a:t>  Das sind die </a:t>
            </a:r>
            <a:r>
              <a:rPr lang="de-DE" altLang="de-DE" sz="2000" b="1" dirty="0">
                <a:solidFill>
                  <a:schemeClr val="folHlink"/>
                </a:solidFill>
              </a:rPr>
              <a:t>Glucosinolate</a:t>
            </a:r>
            <a:r>
              <a:rPr lang="de-DE" altLang="de-DE" sz="2000" dirty="0"/>
              <a:t>, eine Gruppe von scharfen </a:t>
            </a:r>
            <a:br>
              <a:rPr lang="de-DE" altLang="de-DE" sz="2000" dirty="0"/>
            </a:br>
            <a:r>
              <a:rPr lang="de-DE" altLang="de-DE" sz="2000" dirty="0"/>
              <a:t>     schwefelhaltigen Bestandteilen, die früher u.a. als Vitamin U </a:t>
            </a:r>
            <a:br>
              <a:rPr lang="de-DE" altLang="de-DE" sz="2000" dirty="0"/>
            </a:br>
            <a:r>
              <a:rPr lang="de-DE" altLang="de-DE" sz="2000" dirty="0"/>
              <a:t>     bezeichnet wurden </a:t>
            </a:r>
          </a:p>
          <a:p>
            <a:pPr algn="l" eaLnBrk="0" hangingPunct="0">
              <a:buClr>
                <a:schemeClr val="folHlink"/>
              </a:buClr>
              <a:buFont typeface="Wingdings" panose="05000000000000000000" pitchFamily="2" charset="2"/>
              <a:buChar char="l"/>
            </a:pPr>
            <a:endParaRPr lang="de-DE" altLang="de-DE" sz="2000" dirty="0"/>
          </a:p>
          <a:p>
            <a:pPr algn="l" eaLnBrk="0" hangingPunct="0">
              <a:buClr>
                <a:schemeClr val="folHlink"/>
              </a:buClr>
              <a:buFont typeface="Wingdings" panose="05000000000000000000" pitchFamily="2" charset="2"/>
              <a:buChar char="l"/>
            </a:pPr>
            <a:r>
              <a:rPr lang="de-DE" altLang="de-DE" sz="2000" dirty="0">
                <a:solidFill>
                  <a:schemeClr val="folHlink"/>
                </a:solidFill>
              </a:rPr>
              <a:t>  Sie dienen den Pflanzen zur Abwehr von Mikroorganismen, z.B. </a:t>
            </a:r>
            <a:br>
              <a:rPr lang="de-DE" altLang="de-DE" sz="2000" dirty="0">
                <a:solidFill>
                  <a:schemeClr val="folHlink"/>
                </a:solidFill>
              </a:rPr>
            </a:br>
            <a:r>
              <a:rPr lang="de-DE" altLang="de-DE" sz="2000" dirty="0">
                <a:solidFill>
                  <a:schemeClr val="folHlink"/>
                </a:solidFill>
              </a:rPr>
              <a:t>     Bakterien und Schimmelpilzen, und schützen sie auf diese Weise vor </a:t>
            </a:r>
            <a:br>
              <a:rPr lang="de-DE" altLang="de-DE" sz="2000" dirty="0">
                <a:solidFill>
                  <a:schemeClr val="folHlink"/>
                </a:solidFill>
              </a:rPr>
            </a:br>
            <a:r>
              <a:rPr lang="de-DE" altLang="de-DE" sz="2000" dirty="0">
                <a:solidFill>
                  <a:schemeClr val="folHlink"/>
                </a:solidFill>
              </a:rPr>
              <a:t>     Krankheiten</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02" name="Rectangle 2">
            <a:extLst>
              <a:ext uri="{FF2B5EF4-FFF2-40B4-BE49-F238E27FC236}">
                <a16:creationId xmlns:a16="http://schemas.microsoft.com/office/drawing/2014/main" id="{83E95A91-B8A3-406C-B5ED-6ADBF5D4C83F}"/>
              </a:ext>
            </a:extLst>
          </p:cNvPr>
          <p:cNvSpPr>
            <a:spLocks noGrp="1" noChangeArrowheads="1"/>
          </p:cNvSpPr>
          <p:nvPr>
            <p:ph type="title" idx="4294967295"/>
          </p:nvPr>
        </p:nvSpPr>
        <p:spPr>
          <a:xfrm>
            <a:off x="0" y="44450"/>
            <a:ext cx="9144000" cy="684213"/>
          </a:xfrm>
        </p:spPr>
        <p:txBody>
          <a:bodyPr/>
          <a:lstStyle/>
          <a:p>
            <a:r>
              <a:rPr lang="de-DE" altLang="de-DE" sz="3600" dirty="0">
                <a:solidFill>
                  <a:schemeClr val="folHlink"/>
                </a:solidFill>
                <a:effectLst/>
              </a:rPr>
              <a:t>Glucosinolate</a:t>
            </a:r>
            <a:endParaRPr lang="de-CH" altLang="de-DE" sz="3600" dirty="0">
              <a:solidFill>
                <a:schemeClr val="folHlink"/>
              </a:solidFill>
              <a:effectLst/>
            </a:endParaRPr>
          </a:p>
        </p:txBody>
      </p:sp>
      <p:sp>
        <p:nvSpPr>
          <p:cNvPr id="614403" name="Line 3">
            <a:extLst>
              <a:ext uri="{FF2B5EF4-FFF2-40B4-BE49-F238E27FC236}">
                <a16:creationId xmlns:a16="http://schemas.microsoft.com/office/drawing/2014/main" id="{D950B827-7E3E-46A8-BA47-E6DF3D9956A5}"/>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614404" name="Text Box 4">
            <a:extLst>
              <a:ext uri="{FF2B5EF4-FFF2-40B4-BE49-F238E27FC236}">
                <a16:creationId xmlns:a16="http://schemas.microsoft.com/office/drawing/2014/main" id="{F746C2C3-CE5D-44D4-8567-9E048DC5C4DE}"/>
              </a:ext>
            </a:extLst>
          </p:cNvPr>
          <p:cNvSpPr txBox="1">
            <a:spLocks noChangeArrowheads="1"/>
          </p:cNvSpPr>
          <p:nvPr/>
        </p:nvSpPr>
        <p:spPr bwMode="auto">
          <a:xfrm>
            <a:off x="107950" y="908050"/>
            <a:ext cx="8964613"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0" hangingPunct="0">
              <a:buClr>
                <a:schemeClr val="folHlink"/>
              </a:buClr>
              <a:buFont typeface="Wingdings" panose="05000000000000000000" pitchFamily="2" charset="2"/>
              <a:buChar char="l"/>
            </a:pPr>
            <a:r>
              <a:rPr lang="de-DE" altLang="de-DE" sz="2000" dirty="0"/>
              <a:t>  Werden bei der Herstellung von Kohl-Mahlzeiten die Pflanzenzellen </a:t>
            </a:r>
            <a:br>
              <a:rPr lang="de-DE" altLang="de-DE" sz="2000" dirty="0"/>
            </a:br>
            <a:r>
              <a:rPr lang="de-DE" altLang="de-DE" sz="2000" dirty="0"/>
              <a:t>     zerteilt, zerschnitten bzw. zerkleinert, tritt mit Hilfe des Enzyms </a:t>
            </a:r>
            <a:br>
              <a:rPr lang="de-DE" altLang="de-DE" sz="2000" dirty="0"/>
            </a:br>
            <a:r>
              <a:rPr lang="de-DE" altLang="de-DE" sz="2000" dirty="0"/>
              <a:t>     Myrosinase (ß-Thioglucosidase) ein zersetzender Prozess ein</a:t>
            </a:r>
          </a:p>
          <a:p>
            <a:pPr algn="l" eaLnBrk="0" hangingPunct="0">
              <a:buClr>
                <a:schemeClr val="folHlink"/>
              </a:buClr>
              <a:buFont typeface="Wingdings" panose="05000000000000000000" pitchFamily="2" charset="2"/>
              <a:buChar char="l"/>
            </a:pPr>
            <a:r>
              <a:rPr lang="de-DE" altLang="de-DE" sz="2000" dirty="0"/>
              <a:t>  Dabei entstehen verschiedene Abbauprodukte, die der Körper weiter </a:t>
            </a:r>
            <a:br>
              <a:rPr lang="de-DE" altLang="de-DE" sz="2000" dirty="0"/>
            </a:br>
            <a:r>
              <a:rPr lang="de-DE" altLang="de-DE" sz="2000" dirty="0"/>
              <a:t>     verwertet. </a:t>
            </a:r>
          </a:p>
          <a:p>
            <a:pPr algn="l" eaLnBrk="0" hangingPunct="0">
              <a:buClr>
                <a:schemeClr val="folHlink"/>
              </a:buClr>
              <a:buFont typeface="Wingdings" panose="05000000000000000000" pitchFamily="2" charset="2"/>
              <a:buChar char="l"/>
            </a:pPr>
            <a:endParaRPr lang="de-DE" altLang="de-DE" sz="2000" dirty="0"/>
          </a:p>
          <a:p>
            <a:pPr algn="l" eaLnBrk="0" hangingPunct="0">
              <a:buClr>
                <a:schemeClr val="folHlink"/>
              </a:buClr>
              <a:buFont typeface="Wingdings" panose="05000000000000000000" pitchFamily="2" charset="2"/>
              <a:buChar char="l"/>
            </a:pPr>
            <a:r>
              <a:rPr lang="de-DE" altLang="de-DE" sz="2000" dirty="0">
                <a:solidFill>
                  <a:schemeClr val="folHlink"/>
                </a:solidFill>
              </a:rPr>
              <a:t>  Das Erhitzen von Speisen verringert die Menge dieser Produkte, das </a:t>
            </a:r>
            <a:br>
              <a:rPr lang="de-DE" altLang="de-DE" sz="2000" dirty="0">
                <a:solidFill>
                  <a:schemeClr val="folHlink"/>
                </a:solidFill>
              </a:rPr>
            </a:br>
            <a:r>
              <a:rPr lang="de-DE" altLang="de-DE" sz="2000" dirty="0">
                <a:solidFill>
                  <a:schemeClr val="folHlink"/>
                </a:solidFill>
              </a:rPr>
              <a:t>     Zerkleinern von Kohlpflanzen erhöht sie. </a:t>
            </a:r>
          </a:p>
          <a:p>
            <a:pPr algn="l" eaLnBrk="0" hangingPunct="0">
              <a:buClr>
                <a:schemeClr val="folHlink"/>
              </a:buClr>
              <a:buFont typeface="Wingdings" panose="05000000000000000000" pitchFamily="2" charset="2"/>
              <a:buChar char="l"/>
            </a:pPr>
            <a:r>
              <a:rPr lang="de-DE" altLang="de-DE" sz="2000" dirty="0">
                <a:solidFill>
                  <a:schemeClr val="folHlink"/>
                </a:solidFill>
              </a:rPr>
              <a:t>  Daher ist es sehr gesund, Kohlsorten auch roh zu verzehren. </a:t>
            </a:r>
            <a:br>
              <a:rPr lang="de-DE" altLang="de-DE" sz="2000" dirty="0">
                <a:solidFill>
                  <a:schemeClr val="folHlink"/>
                </a:solidFill>
              </a:rPr>
            </a:br>
            <a:endParaRPr lang="de-DE" altLang="de-DE" sz="2000" dirty="0">
              <a:solidFill>
                <a:schemeClr val="folHlink"/>
              </a:solidFill>
            </a:endParaRPr>
          </a:p>
          <a:p>
            <a:pPr algn="l" eaLnBrk="0" hangingPunct="0">
              <a:buClr>
                <a:schemeClr val="folHlink"/>
              </a:buClr>
              <a:buFont typeface="Wingdings" panose="05000000000000000000" pitchFamily="2" charset="2"/>
              <a:buChar char="l"/>
            </a:pPr>
            <a:r>
              <a:rPr lang="de-DE" altLang="de-DE" sz="2000" dirty="0"/>
              <a:t>  Zu den Abbauprodukten von Glucosinolaten gehören u.a. die </a:t>
            </a:r>
            <a:br>
              <a:rPr lang="de-DE" altLang="de-DE" sz="2000" dirty="0"/>
            </a:br>
            <a:r>
              <a:rPr lang="de-DE" altLang="de-DE" sz="2000" dirty="0"/>
              <a:t>     </a:t>
            </a:r>
            <a:r>
              <a:rPr lang="de-DE" altLang="de-DE" sz="2000" dirty="0">
                <a:solidFill>
                  <a:schemeClr val="folHlink"/>
                </a:solidFill>
              </a:rPr>
              <a:t>Isothiocyanate</a:t>
            </a:r>
            <a:r>
              <a:rPr lang="de-DE" altLang="de-DE" sz="2000" dirty="0"/>
              <a:t> mit einer speziellen Form, dem </a:t>
            </a:r>
            <a:r>
              <a:rPr lang="de-DE" altLang="de-DE" sz="2000" dirty="0">
                <a:solidFill>
                  <a:schemeClr val="folHlink"/>
                </a:solidFill>
              </a:rPr>
              <a:t>Sulforaphan (=wichtig)</a:t>
            </a:r>
            <a:endParaRPr lang="de-DE" altLang="de-DE" sz="2000" dirty="0"/>
          </a:p>
          <a:p>
            <a:pPr algn="l" eaLnBrk="0" hangingPunct="0">
              <a:buClr>
                <a:schemeClr val="folHlink"/>
              </a:buClr>
              <a:buFont typeface="Wingdings" panose="05000000000000000000" pitchFamily="2" charset="2"/>
              <a:buChar char="l"/>
            </a:pPr>
            <a:endParaRPr lang="de-DE" altLang="de-DE" sz="2000" dirty="0">
              <a:solidFill>
                <a:schemeClr val="folHlink"/>
              </a:solidFill>
            </a:endParaRPr>
          </a:p>
          <a:p>
            <a:pPr algn="l" eaLnBrk="0" hangingPunct="0">
              <a:buClr>
                <a:schemeClr val="folHlink"/>
              </a:buClr>
              <a:buFont typeface="Wingdings" panose="05000000000000000000" pitchFamily="2" charset="2"/>
              <a:buChar char="l"/>
            </a:pPr>
            <a:r>
              <a:rPr lang="de-DE" altLang="de-DE" sz="2000" dirty="0">
                <a:solidFill>
                  <a:schemeClr val="folHlink"/>
                </a:solidFill>
              </a:rPr>
              <a:t>  Indole</a:t>
            </a:r>
            <a:r>
              <a:rPr lang="de-DE" altLang="de-DE" sz="2000" dirty="0"/>
              <a:t> gehören ebenfalls zu den Abbauprodukten von </a:t>
            </a:r>
            <a:br>
              <a:rPr lang="de-DE" altLang="de-DE" sz="2000" dirty="0"/>
            </a:br>
            <a:r>
              <a:rPr lang="de-DE" altLang="de-DE" sz="2000" dirty="0"/>
              <a:t>     Glucosinolaten. Sie kommen in einigen Kohlsorten vor und sind eine </a:t>
            </a:r>
            <a:br>
              <a:rPr lang="de-DE" altLang="de-DE" sz="2000" dirty="0"/>
            </a:br>
            <a:r>
              <a:rPr lang="de-DE" altLang="de-DE" sz="2000" dirty="0"/>
              <a:t>     Gruppe pflanzlicher Wachstumshormone. Eine spezielle Form ist das </a:t>
            </a:r>
            <a:br>
              <a:rPr lang="de-DE" altLang="de-DE" sz="2000" dirty="0"/>
            </a:br>
            <a:r>
              <a:rPr lang="de-DE" altLang="de-DE" sz="2000" dirty="0"/>
              <a:t>     Indol-3-Carbinol, oft als I3C abgekürzt. Daraus kann wiederum </a:t>
            </a:r>
            <a:br>
              <a:rPr lang="de-DE" altLang="de-DE" sz="2000" dirty="0"/>
            </a:br>
            <a:r>
              <a:rPr lang="de-DE" altLang="de-DE" sz="2000" dirty="0"/>
              <a:t>     Diindolylmethan (DIM)</a:t>
            </a:r>
          </a:p>
          <a:p>
            <a:pPr algn="l" eaLnBrk="0" hangingPunct="0">
              <a:buClr>
                <a:schemeClr val="folHlink"/>
              </a:buClr>
              <a:buFont typeface="Wingdings" panose="05000000000000000000" pitchFamily="2" charset="2"/>
              <a:buChar char="l"/>
            </a:pPr>
            <a:r>
              <a:rPr lang="de-DE" altLang="de-DE" sz="2000" dirty="0"/>
              <a:t>  Beide haben sehr interessante und gesundheitsfördernde Eigenschaften</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9346" name="Rectangle 2">
            <a:extLst>
              <a:ext uri="{FF2B5EF4-FFF2-40B4-BE49-F238E27FC236}">
                <a16:creationId xmlns:a16="http://schemas.microsoft.com/office/drawing/2014/main" id="{36116819-7606-4A9A-84AE-FD43844FC830}"/>
              </a:ext>
            </a:extLst>
          </p:cNvPr>
          <p:cNvSpPr>
            <a:spLocks noGrp="1" noChangeArrowheads="1"/>
          </p:cNvSpPr>
          <p:nvPr>
            <p:ph type="title" idx="4294967295"/>
          </p:nvPr>
        </p:nvSpPr>
        <p:spPr>
          <a:xfrm>
            <a:off x="0" y="44450"/>
            <a:ext cx="9144000" cy="684213"/>
          </a:xfrm>
        </p:spPr>
        <p:txBody>
          <a:bodyPr/>
          <a:lstStyle/>
          <a:p>
            <a:r>
              <a:rPr lang="de-DE" altLang="de-DE" sz="3600" dirty="0">
                <a:solidFill>
                  <a:schemeClr val="folHlink"/>
                </a:solidFill>
                <a:effectLst/>
              </a:rPr>
              <a:t>Glucosinolate</a:t>
            </a:r>
            <a:endParaRPr lang="de-CH" altLang="de-DE" sz="3600" dirty="0">
              <a:solidFill>
                <a:schemeClr val="folHlink"/>
              </a:solidFill>
              <a:effectLst/>
            </a:endParaRPr>
          </a:p>
        </p:txBody>
      </p:sp>
      <p:sp>
        <p:nvSpPr>
          <p:cNvPr id="569347" name="Line 3">
            <a:extLst>
              <a:ext uri="{FF2B5EF4-FFF2-40B4-BE49-F238E27FC236}">
                <a16:creationId xmlns:a16="http://schemas.microsoft.com/office/drawing/2014/main" id="{DABE7220-163E-41F5-9A0A-694C452C3111}"/>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69348" name="Text Box 4">
            <a:extLst>
              <a:ext uri="{FF2B5EF4-FFF2-40B4-BE49-F238E27FC236}">
                <a16:creationId xmlns:a16="http://schemas.microsoft.com/office/drawing/2014/main" id="{840C0C8E-8874-4313-942F-12581D129237}"/>
              </a:ext>
            </a:extLst>
          </p:cNvPr>
          <p:cNvSpPr txBox="1">
            <a:spLocks noChangeArrowheads="1"/>
          </p:cNvSpPr>
          <p:nvPr/>
        </p:nvSpPr>
        <p:spPr bwMode="auto">
          <a:xfrm>
            <a:off x="403225" y="1628775"/>
            <a:ext cx="83375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0" hangingPunct="0">
              <a:buClr>
                <a:schemeClr val="folHlink"/>
              </a:buClr>
              <a:buFont typeface="Wingdings" panose="05000000000000000000" pitchFamily="2" charset="2"/>
              <a:buChar char="l"/>
            </a:pPr>
            <a:r>
              <a:rPr lang="de-DE" altLang="de-DE" sz="2000" b="1" dirty="0">
                <a:solidFill>
                  <a:schemeClr val="folHlink"/>
                </a:solidFill>
              </a:rPr>
              <a:t>  Glucosinolate</a:t>
            </a:r>
            <a:r>
              <a:rPr lang="de-DE" altLang="de-DE" sz="2000" dirty="0"/>
              <a:t>	Blumenkohl, Broccoli, Brunnenkresse, 				Rot-, Grün- und Weisskohl, Rosenkohl, 				Meerrettich, Radieschen, Senföl, Rapssamenöl</a:t>
            </a:r>
            <a:br>
              <a:rPr lang="de-DE" altLang="de-DE" sz="2000" dirty="0"/>
            </a:br>
            <a:endParaRPr lang="de-DE" altLang="de-DE" sz="2000" dirty="0"/>
          </a:p>
          <a:p>
            <a:pPr algn="l" eaLnBrk="0" hangingPunct="0">
              <a:buClr>
                <a:schemeClr val="folHlink"/>
              </a:buClr>
              <a:buFont typeface="Wingdings" panose="05000000000000000000" pitchFamily="2" charset="2"/>
              <a:buChar char="l"/>
            </a:pPr>
            <a:r>
              <a:rPr lang="de-DE" altLang="de-DE" sz="2000" b="1" dirty="0">
                <a:solidFill>
                  <a:schemeClr val="folHlink"/>
                </a:solidFill>
              </a:rPr>
              <a:t>  Isothiocyanate</a:t>
            </a:r>
            <a:r>
              <a:rPr lang="de-DE" altLang="de-DE" sz="2000" dirty="0"/>
              <a:t> 	Kohlsorten, aber auch in Sojabohnen und 			Erdnüssen</a:t>
            </a:r>
            <a:br>
              <a:rPr lang="de-DE" altLang="de-DE" sz="2000" dirty="0"/>
            </a:br>
            <a:endParaRPr lang="de-DE" altLang="de-DE" sz="2000" dirty="0"/>
          </a:p>
          <a:p>
            <a:pPr algn="l" eaLnBrk="0" hangingPunct="0">
              <a:buClr>
                <a:schemeClr val="folHlink"/>
              </a:buClr>
              <a:buFont typeface="Wingdings" panose="05000000000000000000" pitchFamily="2" charset="2"/>
              <a:buChar char="l"/>
            </a:pPr>
            <a:r>
              <a:rPr lang="de-DE" altLang="de-DE" sz="2000" b="1" dirty="0">
                <a:solidFill>
                  <a:schemeClr val="folHlink"/>
                </a:solidFill>
              </a:rPr>
              <a:t>  Sulforaphan</a:t>
            </a:r>
            <a:r>
              <a:rPr lang="de-DE" altLang="de-DE" sz="2000" dirty="0"/>
              <a:t> 	Grösste Mengen in Broccoli-Sprossen, aber 			auch in 	Broccoli sowie in Blumenkohl, Rot-, 			Grün- und Weisskohl etc. </a:t>
            </a:r>
            <a:br>
              <a:rPr lang="de-DE" altLang="de-DE" sz="2000" dirty="0"/>
            </a:br>
            <a:endParaRPr lang="de-DE" altLang="de-DE" sz="2000" dirty="0"/>
          </a:p>
          <a:p>
            <a:pPr algn="l" eaLnBrk="0" hangingPunct="0">
              <a:buClr>
                <a:schemeClr val="folHlink"/>
              </a:buClr>
              <a:buFont typeface="Wingdings" panose="05000000000000000000" pitchFamily="2" charset="2"/>
              <a:buChar char="l"/>
            </a:pPr>
            <a:r>
              <a:rPr lang="de-DE" altLang="de-DE" sz="2000" b="1" dirty="0">
                <a:solidFill>
                  <a:schemeClr val="folHlink"/>
                </a:solidFill>
              </a:rPr>
              <a:t>  Indole</a:t>
            </a:r>
            <a:r>
              <a:rPr lang="de-DE" altLang="de-DE" sz="2000" dirty="0"/>
              <a:t> 		Blumenkohl, Broccoli, Rot-, Grün- und 				Weisskohl, Rosenkohl etc.</a:t>
            </a:r>
            <a:br>
              <a:rPr lang="de-DE" altLang="de-DE" sz="2000" dirty="0"/>
            </a:br>
            <a:endParaRPr lang="de-DE" altLang="de-DE" sz="2000" dirty="0"/>
          </a:p>
          <a:p>
            <a:pPr algn="l" eaLnBrk="0" hangingPunct="0">
              <a:buClr>
                <a:schemeClr val="folHlink"/>
              </a:buClr>
              <a:buFont typeface="Wingdings" panose="05000000000000000000" pitchFamily="2" charset="2"/>
              <a:buChar char="l"/>
            </a:pPr>
            <a:r>
              <a:rPr lang="de-DE" altLang="de-DE" sz="2000" b="1" dirty="0">
                <a:solidFill>
                  <a:schemeClr val="folHlink"/>
                </a:solidFill>
              </a:rPr>
              <a:t>  I3C (DIM)</a:t>
            </a:r>
            <a:r>
              <a:rPr lang="de-DE" altLang="de-DE" sz="2000" dirty="0"/>
              <a:t>		Blumenkohl, Broccoli, Rot-, Grün- und 				Weisskohl, Rosenkohl</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0370" name="Rectangle 2">
            <a:extLst>
              <a:ext uri="{FF2B5EF4-FFF2-40B4-BE49-F238E27FC236}">
                <a16:creationId xmlns:a16="http://schemas.microsoft.com/office/drawing/2014/main" id="{2A554ED1-AA91-4A66-870F-64AC8F72863F}"/>
              </a:ext>
            </a:extLst>
          </p:cNvPr>
          <p:cNvSpPr>
            <a:spLocks noGrp="1" noChangeArrowheads="1"/>
          </p:cNvSpPr>
          <p:nvPr>
            <p:ph type="title" idx="4294967295"/>
          </p:nvPr>
        </p:nvSpPr>
        <p:spPr>
          <a:xfrm>
            <a:off x="0" y="44450"/>
            <a:ext cx="9144000" cy="684213"/>
          </a:xfrm>
        </p:spPr>
        <p:txBody>
          <a:bodyPr/>
          <a:lstStyle/>
          <a:p>
            <a:r>
              <a:rPr lang="de-DE" altLang="de-DE" sz="3600" dirty="0">
                <a:solidFill>
                  <a:schemeClr val="folHlink"/>
                </a:solidFill>
                <a:effectLst/>
              </a:rPr>
              <a:t>Indole</a:t>
            </a:r>
            <a:endParaRPr lang="de-CH" altLang="de-DE" sz="3600" dirty="0">
              <a:solidFill>
                <a:schemeClr val="folHlink"/>
              </a:solidFill>
              <a:effectLst/>
            </a:endParaRPr>
          </a:p>
        </p:txBody>
      </p:sp>
      <p:sp>
        <p:nvSpPr>
          <p:cNvPr id="570371" name="Line 3">
            <a:extLst>
              <a:ext uri="{FF2B5EF4-FFF2-40B4-BE49-F238E27FC236}">
                <a16:creationId xmlns:a16="http://schemas.microsoft.com/office/drawing/2014/main" id="{104A647A-9A6F-49BA-9A6F-EF9A8C5D962F}"/>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70372" name="Text Box 4">
            <a:extLst>
              <a:ext uri="{FF2B5EF4-FFF2-40B4-BE49-F238E27FC236}">
                <a16:creationId xmlns:a16="http://schemas.microsoft.com/office/drawing/2014/main" id="{C001248D-A8C3-404B-805F-0061A63A8061}"/>
              </a:ext>
            </a:extLst>
          </p:cNvPr>
          <p:cNvSpPr txBox="1">
            <a:spLocks noChangeArrowheads="1"/>
          </p:cNvSpPr>
          <p:nvPr/>
        </p:nvSpPr>
        <p:spPr bwMode="auto">
          <a:xfrm>
            <a:off x="403225" y="1677988"/>
            <a:ext cx="833755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Clr>
                <a:schemeClr val="folHlink"/>
              </a:buClr>
              <a:buFont typeface="Wingdings" panose="05000000000000000000" pitchFamily="2" charset="2"/>
              <a:buChar char="l"/>
            </a:pPr>
            <a:r>
              <a:rPr lang="de-CH" altLang="de-DE" sz="2000" dirty="0"/>
              <a:t>  Mindern das Risiko der Entstehung  hormonabhängiger Krebsarten, </a:t>
            </a:r>
            <a:br>
              <a:rPr lang="de-CH" altLang="de-DE" sz="2000" dirty="0"/>
            </a:br>
            <a:r>
              <a:rPr lang="de-CH" altLang="de-DE" sz="2000" dirty="0"/>
              <a:t>    wie z.B. Brustkrebs, der östrogenabhängig ist</a:t>
            </a:r>
          </a:p>
          <a:p>
            <a:pPr algn="l">
              <a:buClr>
                <a:schemeClr val="folHlink"/>
              </a:buClr>
              <a:buFont typeface="Wingdings" panose="05000000000000000000" pitchFamily="2" charset="2"/>
              <a:buChar char="l"/>
            </a:pPr>
            <a:endParaRPr lang="de-CH" altLang="de-DE" sz="2000" dirty="0"/>
          </a:p>
          <a:p>
            <a:pPr algn="l">
              <a:buClr>
                <a:schemeClr val="folHlink"/>
              </a:buClr>
              <a:buFont typeface="Wingdings" panose="05000000000000000000" pitchFamily="2" charset="2"/>
              <a:buChar char="l"/>
            </a:pPr>
            <a:r>
              <a:rPr lang="de-CH" altLang="de-DE" sz="2000" dirty="0">
                <a:solidFill>
                  <a:schemeClr val="folHlink"/>
                </a:solidFill>
              </a:rPr>
              <a:t>  Indole hemmen die Synthese von Östrogenen aus Cholesterin</a:t>
            </a:r>
          </a:p>
          <a:p>
            <a:pPr algn="l">
              <a:buClr>
                <a:schemeClr val="folHlink"/>
              </a:buClr>
              <a:buFont typeface="Wingdings" panose="05000000000000000000" pitchFamily="2" charset="2"/>
              <a:buChar char="l"/>
            </a:pPr>
            <a:endParaRPr lang="de-CH" altLang="de-DE" sz="2000" dirty="0">
              <a:solidFill>
                <a:schemeClr val="folHlink"/>
              </a:solidFill>
            </a:endParaRPr>
          </a:p>
          <a:p>
            <a:pPr algn="l">
              <a:buClr>
                <a:schemeClr val="folHlink"/>
              </a:buClr>
              <a:buFont typeface="Wingdings" panose="05000000000000000000" pitchFamily="2" charset="2"/>
              <a:buChar char="l"/>
            </a:pPr>
            <a:r>
              <a:rPr lang="de-CH" altLang="de-DE" sz="2000" dirty="0"/>
              <a:t>  </a:t>
            </a:r>
            <a:r>
              <a:rPr lang="de-CH" altLang="de-DE" sz="2000" dirty="0">
                <a:solidFill>
                  <a:schemeClr val="folHlink"/>
                </a:solidFill>
              </a:rPr>
              <a:t>Indole haben auch eine Entgiftungsfunktion und bauen </a:t>
            </a:r>
            <a:br>
              <a:rPr lang="de-CH" altLang="de-DE" sz="2000" dirty="0">
                <a:solidFill>
                  <a:schemeClr val="folHlink"/>
                </a:solidFill>
              </a:rPr>
            </a:br>
            <a:r>
              <a:rPr lang="de-CH" altLang="de-DE" sz="2000" dirty="0">
                <a:solidFill>
                  <a:schemeClr val="folHlink"/>
                </a:solidFill>
              </a:rPr>
              <a:t>     krebsfördernde Substanzen ab</a:t>
            </a:r>
            <a:br>
              <a:rPr lang="de-CH" altLang="de-DE" sz="2000" dirty="0"/>
            </a:br>
            <a:endParaRPr lang="de-DE" altLang="de-DE" sz="2000" dirty="0"/>
          </a:p>
          <a:p>
            <a:pPr algn="l">
              <a:buClr>
                <a:schemeClr val="folHlink"/>
              </a:buClr>
              <a:buFont typeface="Wingdings" panose="05000000000000000000" pitchFamily="2" charset="2"/>
              <a:buChar char="l"/>
            </a:pPr>
            <a:r>
              <a:rPr lang="de-CH" altLang="de-DE" sz="2000" dirty="0"/>
              <a:t>  Antioxidative Eigenschaften</a:t>
            </a:r>
            <a:br>
              <a:rPr lang="de-CH" altLang="de-DE" sz="2000" dirty="0"/>
            </a:br>
            <a:endParaRPr lang="de-CH" altLang="de-DE" sz="2000" dirty="0"/>
          </a:p>
          <a:p>
            <a:pPr algn="l">
              <a:buClr>
                <a:schemeClr val="folHlink"/>
              </a:buClr>
              <a:buFont typeface="Wingdings" panose="05000000000000000000" pitchFamily="2" charset="2"/>
              <a:buChar char="l"/>
            </a:pPr>
            <a:r>
              <a:rPr lang="de-CH" altLang="de-DE" sz="2000" dirty="0"/>
              <a:t>  Unterstützen das Immunsystem</a:t>
            </a:r>
            <a:endParaRPr lang="de-DE" altLang="de-DE" sz="2000"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1394" name="Rectangle 2">
            <a:extLst>
              <a:ext uri="{FF2B5EF4-FFF2-40B4-BE49-F238E27FC236}">
                <a16:creationId xmlns:a16="http://schemas.microsoft.com/office/drawing/2014/main" id="{E054FEC1-A721-4915-B586-F9EEF0BB0687}"/>
              </a:ext>
            </a:extLst>
          </p:cNvPr>
          <p:cNvSpPr>
            <a:spLocks noGrp="1" noChangeArrowheads="1"/>
          </p:cNvSpPr>
          <p:nvPr>
            <p:ph type="title" idx="4294967295"/>
          </p:nvPr>
        </p:nvSpPr>
        <p:spPr>
          <a:xfrm>
            <a:off x="0" y="34925"/>
            <a:ext cx="9144000" cy="684213"/>
          </a:xfrm>
        </p:spPr>
        <p:txBody>
          <a:bodyPr/>
          <a:lstStyle/>
          <a:p>
            <a:r>
              <a:rPr lang="de-DE" altLang="de-DE" sz="3600" dirty="0">
                <a:solidFill>
                  <a:schemeClr val="folHlink"/>
                </a:solidFill>
                <a:effectLst/>
              </a:rPr>
              <a:t>Sulforaphan</a:t>
            </a:r>
            <a:endParaRPr lang="de-CH" altLang="de-DE" sz="3600" dirty="0">
              <a:solidFill>
                <a:schemeClr val="folHlink"/>
              </a:solidFill>
              <a:effectLst/>
            </a:endParaRPr>
          </a:p>
        </p:txBody>
      </p:sp>
      <p:sp>
        <p:nvSpPr>
          <p:cNvPr id="571395" name="Line 3">
            <a:extLst>
              <a:ext uri="{FF2B5EF4-FFF2-40B4-BE49-F238E27FC236}">
                <a16:creationId xmlns:a16="http://schemas.microsoft.com/office/drawing/2014/main" id="{1C60D7CE-94F0-4547-8DA8-C3B910EC82F5}"/>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71396" name="Text Box 4">
            <a:extLst>
              <a:ext uri="{FF2B5EF4-FFF2-40B4-BE49-F238E27FC236}">
                <a16:creationId xmlns:a16="http://schemas.microsoft.com/office/drawing/2014/main" id="{A0D36418-FF22-491E-B1D7-0E4F9A8A1150}"/>
              </a:ext>
            </a:extLst>
          </p:cNvPr>
          <p:cNvSpPr txBox="1">
            <a:spLocks noChangeArrowheads="1"/>
          </p:cNvSpPr>
          <p:nvPr/>
        </p:nvSpPr>
        <p:spPr bwMode="auto">
          <a:xfrm>
            <a:off x="403225" y="1695450"/>
            <a:ext cx="833755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Clr>
                <a:schemeClr val="folHlink"/>
              </a:buClr>
              <a:buFont typeface="Wingdings" panose="05000000000000000000" pitchFamily="2" charset="2"/>
              <a:buChar char="l"/>
            </a:pPr>
            <a:r>
              <a:rPr lang="de-DE" altLang="de-DE" sz="2000" dirty="0"/>
              <a:t>  Sulforaphan ist eine spezielle Art der Isothiocyanate, es kann dazu </a:t>
            </a:r>
            <a:br>
              <a:rPr lang="de-DE" altLang="de-DE" sz="2000" dirty="0"/>
            </a:br>
            <a:r>
              <a:rPr lang="de-DE" altLang="de-DE" sz="2000" dirty="0"/>
              <a:t>    beitragen, die </a:t>
            </a:r>
            <a:r>
              <a:rPr lang="de-DE" altLang="de-DE" sz="2000" dirty="0">
                <a:solidFill>
                  <a:schemeClr val="folHlink"/>
                </a:solidFill>
              </a:rPr>
              <a:t>Entwicklung von Krebszellen zu hemmen</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Sulforaphan kann Enzyme fördern, die Karzinogene blockieren </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Es erhöht ausserdem die Aktivität der Chinonreduktase, ein wichtiges </a:t>
            </a:r>
            <a:br>
              <a:rPr lang="de-DE" altLang="de-DE" sz="2000" dirty="0"/>
            </a:br>
            <a:r>
              <a:rPr lang="de-DE" altLang="de-DE" sz="2000" dirty="0"/>
              <a:t>    Enzym bei </a:t>
            </a:r>
            <a:r>
              <a:rPr lang="de-DE" altLang="de-DE" sz="2000" dirty="0">
                <a:solidFill>
                  <a:schemeClr val="folHlink"/>
                </a:solidFill>
              </a:rPr>
              <a:t>Entgiftungsprozessen</a:t>
            </a:r>
            <a:r>
              <a:rPr lang="de-DE" altLang="de-DE" sz="2000" dirty="0"/>
              <a:t> im Körper</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a:t>
            </a:r>
            <a:r>
              <a:rPr lang="de-CH" altLang="de-DE" sz="2000" dirty="0"/>
              <a:t>Laborversuche belegen, dass Sulforaphan vor Brustkrebs bewahrt</a:t>
            </a:r>
            <a:br>
              <a:rPr lang="de-CH" altLang="de-DE" sz="2000" dirty="0"/>
            </a:br>
            <a:endParaRPr lang="de-CH" altLang="de-DE" sz="2000" dirty="0"/>
          </a:p>
          <a:p>
            <a:pPr algn="l">
              <a:buClr>
                <a:schemeClr val="folHlink"/>
              </a:buClr>
              <a:buFont typeface="Wingdings" panose="05000000000000000000" pitchFamily="2" charset="2"/>
              <a:buChar char="l"/>
            </a:pPr>
            <a:r>
              <a:rPr lang="de-CH" altLang="de-DE" sz="2000" dirty="0"/>
              <a:t>  Entgiftet Toxine, krebsfördernde Stoffe aber auch gewisse </a:t>
            </a:r>
            <a:br>
              <a:rPr lang="de-CH" altLang="de-DE" sz="2000" dirty="0"/>
            </a:br>
            <a:r>
              <a:rPr lang="de-CH" altLang="de-DE" sz="2000" dirty="0"/>
              <a:t>    Medikamente</a:t>
            </a:r>
            <a:r>
              <a:rPr lang="de-DE" altLang="de-DE" sz="2000" dirty="0"/>
              <a:t> </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2418" name="Rectangle 2">
            <a:extLst>
              <a:ext uri="{FF2B5EF4-FFF2-40B4-BE49-F238E27FC236}">
                <a16:creationId xmlns:a16="http://schemas.microsoft.com/office/drawing/2014/main" id="{E7F87460-78C5-452C-900F-C6476D551EF6}"/>
              </a:ext>
            </a:extLst>
          </p:cNvPr>
          <p:cNvSpPr>
            <a:spLocks noGrp="1" noChangeArrowheads="1"/>
          </p:cNvSpPr>
          <p:nvPr>
            <p:ph type="title" idx="4294967295"/>
          </p:nvPr>
        </p:nvSpPr>
        <p:spPr>
          <a:xfrm>
            <a:off x="0" y="44450"/>
            <a:ext cx="9144000" cy="684213"/>
          </a:xfrm>
        </p:spPr>
        <p:txBody>
          <a:bodyPr/>
          <a:lstStyle/>
          <a:p>
            <a:r>
              <a:rPr lang="de-DE" altLang="de-DE" sz="3600" dirty="0">
                <a:solidFill>
                  <a:schemeClr val="folHlink"/>
                </a:solidFill>
                <a:effectLst/>
              </a:rPr>
              <a:t>Indol-3-Carbinol (I3C)</a:t>
            </a:r>
            <a:endParaRPr lang="de-CH" altLang="de-DE" sz="3600" dirty="0">
              <a:solidFill>
                <a:schemeClr val="folHlink"/>
              </a:solidFill>
              <a:effectLst/>
            </a:endParaRPr>
          </a:p>
        </p:txBody>
      </p:sp>
      <p:sp>
        <p:nvSpPr>
          <p:cNvPr id="572419" name="Line 3">
            <a:extLst>
              <a:ext uri="{FF2B5EF4-FFF2-40B4-BE49-F238E27FC236}">
                <a16:creationId xmlns:a16="http://schemas.microsoft.com/office/drawing/2014/main" id="{E8D7C19F-E2B5-4738-AA30-60690AD2CB8A}"/>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72420" name="Text Box 4">
            <a:extLst>
              <a:ext uri="{FF2B5EF4-FFF2-40B4-BE49-F238E27FC236}">
                <a16:creationId xmlns:a16="http://schemas.microsoft.com/office/drawing/2014/main" id="{3714315B-DCD4-4FE9-B94D-8D8B5B66D159}"/>
              </a:ext>
            </a:extLst>
          </p:cNvPr>
          <p:cNvSpPr txBox="1">
            <a:spLocks noChangeArrowheads="1"/>
          </p:cNvSpPr>
          <p:nvPr/>
        </p:nvSpPr>
        <p:spPr bwMode="auto">
          <a:xfrm>
            <a:off x="403225" y="1077913"/>
            <a:ext cx="833755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Clr>
                <a:schemeClr val="folHlink"/>
              </a:buClr>
              <a:buFont typeface="Wingdings" panose="05000000000000000000" pitchFamily="2" charset="2"/>
              <a:buChar char="l"/>
            </a:pPr>
            <a:r>
              <a:rPr lang="de-DE" altLang="de-DE" sz="2000" dirty="0"/>
              <a:t>  Unter den Indolen ist I3C besonders interessant, da es besondere </a:t>
            </a:r>
            <a:br>
              <a:rPr lang="de-DE" altLang="de-DE" sz="2000" dirty="0"/>
            </a:br>
            <a:r>
              <a:rPr lang="de-DE" altLang="de-DE" sz="2000" dirty="0"/>
              <a:t>     Fähigkeiten hat </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a:t>
            </a:r>
            <a:r>
              <a:rPr lang="de-DE" altLang="de-DE" sz="2000" dirty="0">
                <a:solidFill>
                  <a:schemeClr val="folHlink"/>
                </a:solidFill>
              </a:rPr>
              <a:t>Es kann einige Symptome des chronischen Müdigkeits-Syndroms </a:t>
            </a:r>
            <a:br>
              <a:rPr lang="de-DE" altLang="de-DE" sz="2000" dirty="0">
                <a:solidFill>
                  <a:schemeClr val="folHlink"/>
                </a:solidFill>
              </a:rPr>
            </a:br>
            <a:r>
              <a:rPr lang="de-DE" altLang="de-DE" sz="2000" dirty="0">
                <a:solidFill>
                  <a:schemeClr val="folHlink"/>
                </a:solidFill>
              </a:rPr>
              <a:t>     und der Fibromyalgie erleichtern</a:t>
            </a:r>
            <a:r>
              <a:rPr lang="de-DE" altLang="de-DE" sz="2000" dirty="0"/>
              <a:t> </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I3C regt ausserdem die endogene Bildung von Glutathion durch die </a:t>
            </a:r>
            <a:br>
              <a:rPr lang="de-DE" altLang="de-DE" sz="2000" dirty="0"/>
            </a:br>
            <a:r>
              <a:rPr lang="de-DE" altLang="de-DE" sz="2000" dirty="0"/>
              <a:t>     Leberzellen (Hepatozyten) an </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Es kann eine Reihe toxischer Substanzen unschädlich machen, dazu </a:t>
            </a:r>
            <a:br>
              <a:rPr lang="de-DE" altLang="de-DE" sz="2000" dirty="0"/>
            </a:br>
            <a:r>
              <a:rPr lang="de-DE" altLang="de-DE" sz="2000" dirty="0"/>
              <a:t>     gehören beispielsweise Dioxin, Aflatoxin und die heterozyklischen </a:t>
            </a:r>
            <a:br>
              <a:rPr lang="de-DE" altLang="de-DE" sz="2000" dirty="0"/>
            </a:br>
            <a:r>
              <a:rPr lang="de-DE" altLang="de-DE" sz="2000" dirty="0"/>
              <a:t>     aromatischen Amine, die zu Krebs beitragen und die DNA schädigen </a:t>
            </a:r>
            <a:br>
              <a:rPr lang="de-DE" altLang="de-DE" sz="2000" dirty="0"/>
            </a:br>
            <a:r>
              <a:rPr lang="de-DE" altLang="de-DE" sz="2000" dirty="0"/>
              <a:t>     können </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Auch mit diesen Funktionen kann I3C der Krebsbildung vorbeugen </a:t>
            </a:r>
            <a:br>
              <a:rPr lang="de-DE" altLang="de-DE" sz="2000" dirty="0"/>
            </a:br>
            <a:r>
              <a:rPr lang="de-DE" altLang="de-DE" sz="2000" dirty="0"/>
              <a:t>     I3C verbindet sich ausserdem mit Vitamin C zu Ascorbigen, ein </a:t>
            </a:r>
            <a:br>
              <a:rPr lang="de-DE" altLang="de-DE" sz="2000" dirty="0"/>
            </a:br>
            <a:r>
              <a:rPr lang="de-DE" altLang="de-DE" sz="2000" dirty="0"/>
              <a:t>     weiteres Indol </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42" name="Rectangle 2">
            <a:extLst>
              <a:ext uri="{FF2B5EF4-FFF2-40B4-BE49-F238E27FC236}">
                <a16:creationId xmlns:a16="http://schemas.microsoft.com/office/drawing/2014/main" id="{9019F5D7-DFBE-4A47-9773-4CE1480F7D21}"/>
              </a:ext>
            </a:extLst>
          </p:cNvPr>
          <p:cNvSpPr>
            <a:spLocks noGrp="1" noChangeArrowheads="1"/>
          </p:cNvSpPr>
          <p:nvPr>
            <p:ph type="title" idx="4294967295"/>
          </p:nvPr>
        </p:nvSpPr>
        <p:spPr>
          <a:xfrm>
            <a:off x="0" y="44450"/>
            <a:ext cx="9144000" cy="684213"/>
          </a:xfrm>
        </p:spPr>
        <p:txBody>
          <a:bodyPr/>
          <a:lstStyle/>
          <a:p>
            <a:r>
              <a:rPr lang="de-DE" altLang="de-DE" sz="3600" dirty="0">
                <a:solidFill>
                  <a:schemeClr val="folHlink"/>
                </a:solidFill>
                <a:effectLst/>
              </a:rPr>
              <a:t>Diindolylmethan (DIM)</a:t>
            </a:r>
            <a:endParaRPr lang="de-CH" altLang="de-DE" sz="3600" dirty="0">
              <a:solidFill>
                <a:schemeClr val="folHlink"/>
              </a:solidFill>
              <a:effectLst/>
            </a:endParaRPr>
          </a:p>
        </p:txBody>
      </p:sp>
      <p:sp>
        <p:nvSpPr>
          <p:cNvPr id="573443" name="Line 3">
            <a:extLst>
              <a:ext uri="{FF2B5EF4-FFF2-40B4-BE49-F238E27FC236}">
                <a16:creationId xmlns:a16="http://schemas.microsoft.com/office/drawing/2014/main" id="{7517D7E6-04FD-400B-BBD7-6D5EC65587DE}"/>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73444" name="Text Box 4">
            <a:extLst>
              <a:ext uri="{FF2B5EF4-FFF2-40B4-BE49-F238E27FC236}">
                <a16:creationId xmlns:a16="http://schemas.microsoft.com/office/drawing/2014/main" id="{4EFF7142-C6A3-41F3-819A-0A72DA41CEBD}"/>
              </a:ext>
            </a:extLst>
          </p:cNvPr>
          <p:cNvSpPr txBox="1">
            <a:spLocks noChangeArrowheads="1"/>
          </p:cNvSpPr>
          <p:nvPr/>
        </p:nvSpPr>
        <p:spPr bwMode="auto">
          <a:xfrm>
            <a:off x="403225" y="1700213"/>
            <a:ext cx="83375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Clr>
                <a:schemeClr val="folHlink"/>
              </a:buClr>
              <a:buFont typeface="Wingdings" panose="05000000000000000000" pitchFamily="2" charset="2"/>
              <a:buChar char="l"/>
            </a:pPr>
            <a:r>
              <a:rPr lang="de-DE" altLang="de-DE" sz="2000" dirty="0"/>
              <a:t>  Im Magen wird Indol-3-Carbinol zu DIM verstoffwechselt, das aus </a:t>
            </a:r>
            <a:br>
              <a:rPr lang="de-DE" altLang="de-DE" sz="2000" dirty="0"/>
            </a:br>
            <a:r>
              <a:rPr lang="de-DE" altLang="de-DE" sz="2000" dirty="0"/>
              <a:t>    zwei verbundenen Molekülen von I3C besteht</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Man nimmt an, dass DIM um das 10-fache pro Milligramm wirksamer </a:t>
            </a:r>
            <a:br>
              <a:rPr lang="de-DE" altLang="de-DE" sz="2000" dirty="0"/>
            </a:br>
            <a:r>
              <a:rPr lang="de-DE" altLang="de-DE" sz="2000" dirty="0"/>
              <a:t>    ist als Indol-3-Carbinol</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DIM kann den Stoffwechsel der toxischen Aflatoxine unterbinden</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a:t>
            </a:r>
            <a:r>
              <a:rPr lang="de-DE" altLang="de-DE" sz="2000" dirty="0">
                <a:solidFill>
                  <a:schemeClr val="folHlink"/>
                </a:solidFill>
              </a:rPr>
              <a:t>Es hemmt ausserdem die Umwandlung von Östron in seine </a:t>
            </a:r>
            <a:br>
              <a:rPr lang="de-DE" altLang="de-DE" sz="2000" dirty="0">
                <a:solidFill>
                  <a:schemeClr val="folHlink"/>
                </a:solidFill>
              </a:rPr>
            </a:br>
            <a:r>
              <a:rPr lang="de-DE" altLang="de-DE" sz="2000" dirty="0">
                <a:solidFill>
                  <a:schemeClr val="folHlink"/>
                </a:solidFill>
              </a:rPr>
              <a:t>    karzinogenen Metaboliten (16-Hydroxyöstron)</a:t>
            </a:r>
            <a:br>
              <a:rPr lang="de-DE" altLang="de-DE" sz="2000" dirty="0"/>
            </a:br>
            <a:r>
              <a:rPr lang="de-DE" altLang="de-DE" sz="2000" dirty="0"/>
              <a:t> </a:t>
            </a:r>
          </a:p>
          <a:p>
            <a:pPr algn="l">
              <a:buClr>
                <a:schemeClr val="folHlink"/>
              </a:buClr>
              <a:buFont typeface="Wingdings" panose="05000000000000000000" pitchFamily="2" charset="2"/>
              <a:buChar char="l"/>
            </a:pPr>
            <a:r>
              <a:rPr lang="de-DE" altLang="de-DE" sz="2000" dirty="0">
                <a:solidFill>
                  <a:schemeClr val="folHlink"/>
                </a:solidFill>
              </a:rPr>
              <a:t>  Es sorgt andererseits dafür, dass Östron in seine sicheren Metabolite </a:t>
            </a:r>
            <a:br>
              <a:rPr lang="de-DE" altLang="de-DE" sz="2000" dirty="0">
                <a:solidFill>
                  <a:schemeClr val="folHlink"/>
                </a:solidFill>
              </a:rPr>
            </a:br>
            <a:r>
              <a:rPr lang="de-DE" altLang="de-DE" sz="2000" dirty="0">
                <a:solidFill>
                  <a:schemeClr val="folHlink"/>
                </a:solidFill>
              </a:rPr>
              <a:t>     (2-Hydroxyöstron) umgewandelt wird</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a:t>
            </a:r>
            <a:r>
              <a:rPr lang="de-DE" altLang="de-DE" sz="2000" dirty="0">
                <a:solidFill>
                  <a:schemeClr val="folHlink"/>
                </a:solidFill>
              </a:rPr>
              <a:t>DIM hemmt auf diese Weise die Entwicklung einiger Krebsarten, das </a:t>
            </a:r>
            <a:br>
              <a:rPr lang="de-DE" altLang="de-DE" sz="2000" dirty="0">
                <a:solidFill>
                  <a:schemeClr val="folHlink"/>
                </a:solidFill>
              </a:rPr>
            </a:br>
            <a:r>
              <a:rPr lang="de-DE" altLang="de-DE" sz="2000" dirty="0">
                <a:solidFill>
                  <a:schemeClr val="folHlink"/>
                </a:solidFill>
              </a:rPr>
              <a:t>    gilt u.a. für Brust-, Darm- und Prostatakrebs</a:t>
            </a:r>
            <a:r>
              <a:rPr lang="de-DE" altLang="de-DE" sz="2000" dirty="0"/>
              <a:t> </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4466" name="Rectangle 2">
            <a:extLst>
              <a:ext uri="{FF2B5EF4-FFF2-40B4-BE49-F238E27FC236}">
                <a16:creationId xmlns:a16="http://schemas.microsoft.com/office/drawing/2014/main" id="{A0B1A05D-5405-4939-A5B2-9A6060D4C200}"/>
              </a:ext>
            </a:extLst>
          </p:cNvPr>
          <p:cNvSpPr>
            <a:spLocks noGrp="1" noChangeArrowheads="1"/>
          </p:cNvSpPr>
          <p:nvPr>
            <p:ph type="title" idx="4294967295"/>
          </p:nvPr>
        </p:nvSpPr>
        <p:spPr>
          <a:xfrm>
            <a:off x="0" y="-26988"/>
            <a:ext cx="9144000" cy="1306513"/>
          </a:xfrm>
        </p:spPr>
        <p:txBody>
          <a:bodyPr/>
          <a:lstStyle/>
          <a:p>
            <a:r>
              <a:rPr lang="de-DE" altLang="de-DE" sz="3600" dirty="0">
                <a:solidFill>
                  <a:schemeClr val="folHlink"/>
                </a:solidFill>
                <a:effectLst/>
              </a:rPr>
              <a:t>Glucosinolate – </a:t>
            </a:r>
            <a:br>
              <a:rPr lang="de-DE" altLang="de-DE" sz="3600" dirty="0">
                <a:solidFill>
                  <a:schemeClr val="folHlink"/>
                </a:solidFill>
                <a:effectLst/>
              </a:rPr>
            </a:br>
            <a:r>
              <a:rPr lang="de-DE" altLang="de-DE" sz="3600" dirty="0">
                <a:solidFill>
                  <a:schemeClr val="folHlink"/>
                </a:solidFill>
                <a:effectLst/>
              </a:rPr>
              <a:t>in der Regel sicher in der Aufnahme</a:t>
            </a:r>
            <a:endParaRPr lang="de-CH" altLang="de-DE" sz="3600" dirty="0">
              <a:solidFill>
                <a:schemeClr val="folHlink"/>
              </a:solidFill>
              <a:effectLst/>
            </a:endParaRPr>
          </a:p>
        </p:txBody>
      </p:sp>
      <p:sp>
        <p:nvSpPr>
          <p:cNvPr id="574467" name="Line 3">
            <a:extLst>
              <a:ext uri="{FF2B5EF4-FFF2-40B4-BE49-F238E27FC236}">
                <a16:creationId xmlns:a16="http://schemas.microsoft.com/office/drawing/2014/main" id="{84DEF584-1B93-4131-A59E-503C5AB42E2D}"/>
              </a:ext>
            </a:extLst>
          </p:cNvPr>
          <p:cNvSpPr>
            <a:spLocks noChangeShapeType="1"/>
          </p:cNvSpPr>
          <p:nvPr/>
        </p:nvSpPr>
        <p:spPr bwMode="auto">
          <a:xfrm>
            <a:off x="36513" y="1341438"/>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74468" name="Text Box 4">
            <a:extLst>
              <a:ext uri="{FF2B5EF4-FFF2-40B4-BE49-F238E27FC236}">
                <a16:creationId xmlns:a16="http://schemas.microsoft.com/office/drawing/2014/main" id="{0E706B47-0830-4CEB-B1E2-E04A004CB695}"/>
              </a:ext>
            </a:extLst>
          </p:cNvPr>
          <p:cNvSpPr txBox="1">
            <a:spLocks noChangeArrowheads="1"/>
          </p:cNvSpPr>
          <p:nvPr/>
        </p:nvSpPr>
        <p:spPr bwMode="auto">
          <a:xfrm>
            <a:off x="403225" y="1844675"/>
            <a:ext cx="83375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Clr>
                <a:schemeClr val="folHlink"/>
              </a:buClr>
              <a:buFont typeface="Wingdings" panose="05000000000000000000" pitchFamily="2" charset="2"/>
              <a:buChar char="l"/>
            </a:pPr>
            <a:r>
              <a:rPr lang="de-DE" altLang="de-DE" sz="2000" dirty="0"/>
              <a:t>  Glucosinolate und Indole sind in der Regel sicher in der Anwendung</a:t>
            </a:r>
            <a:br>
              <a:rPr lang="de-DE" altLang="de-DE" sz="2000" dirty="0"/>
            </a:br>
            <a:r>
              <a:rPr lang="de-DE" altLang="de-DE" sz="2000" dirty="0"/>
              <a:t> </a:t>
            </a:r>
          </a:p>
          <a:p>
            <a:pPr algn="l">
              <a:buClr>
                <a:schemeClr val="folHlink"/>
              </a:buClr>
              <a:buFont typeface="Wingdings" panose="05000000000000000000" pitchFamily="2" charset="2"/>
              <a:buChar char="l"/>
            </a:pPr>
            <a:r>
              <a:rPr lang="de-DE" altLang="de-DE" sz="2000" dirty="0"/>
              <a:t>  Ein übermässiger Konsum von Isothiocyanaten kann aber zu Gicht </a:t>
            </a:r>
            <a:br>
              <a:rPr lang="de-DE" altLang="de-DE" sz="2000" dirty="0"/>
            </a:br>
            <a:r>
              <a:rPr lang="de-DE" altLang="de-DE" sz="2000" dirty="0"/>
              <a:t>     oder Schilddrüsen-Unterfunktion (Hypothyreose) führen, da es die </a:t>
            </a:r>
            <a:br>
              <a:rPr lang="de-DE" altLang="de-DE" sz="2000" dirty="0"/>
            </a:br>
            <a:r>
              <a:rPr lang="de-DE" altLang="de-DE" sz="2000" dirty="0"/>
              <a:t>     Ausnutzung von Jod hemmen kann und so die Funktion der </a:t>
            </a:r>
            <a:br>
              <a:rPr lang="de-DE" altLang="de-DE" sz="2000" dirty="0"/>
            </a:br>
            <a:r>
              <a:rPr lang="de-DE" altLang="de-DE" sz="2000" dirty="0"/>
              <a:t>     Schilddrüse verringert</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Schwangere Frauen sollten I3C wegen seiner Wirkungen auf </a:t>
            </a:r>
            <a:br>
              <a:rPr lang="de-DE" altLang="de-DE" sz="2000" dirty="0"/>
            </a:br>
            <a:r>
              <a:rPr lang="de-DE" altLang="de-DE" sz="2000" dirty="0"/>
              <a:t>     Östrogen nicht anwenden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0978" name="Rectangle 2">
            <a:extLst>
              <a:ext uri="{FF2B5EF4-FFF2-40B4-BE49-F238E27FC236}">
                <a16:creationId xmlns:a16="http://schemas.microsoft.com/office/drawing/2014/main" id="{391F1A81-D4AC-4564-8B02-A14A4567B0BA}"/>
              </a:ext>
            </a:extLst>
          </p:cNvPr>
          <p:cNvSpPr>
            <a:spLocks noGrp="1" noChangeArrowheads="1"/>
          </p:cNvSpPr>
          <p:nvPr>
            <p:ph type="title" idx="4294967295"/>
          </p:nvPr>
        </p:nvSpPr>
        <p:spPr>
          <a:xfrm>
            <a:off x="0" y="44450"/>
            <a:ext cx="9144000" cy="684213"/>
          </a:xfrm>
        </p:spPr>
        <p:txBody>
          <a:bodyPr/>
          <a:lstStyle/>
          <a:p>
            <a:r>
              <a:rPr lang="de-CH" altLang="de-DE" sz="3600" dirty="0">
                <a:solidFill>
                  <a:schemeClr val="folHlink"/>
                </a:solidFill>
              </a:rPr>
              <a:t>„Freie Radikale“: Der Schaden</a:t>
            </a:r>
          </a:p>
        </p:txBody>
      </p:sp>
      <p:sp>
        <p:nvSpPr>
          <p:cNvPr id="510979" name="Line 3">
            <a:extLst>
              <a:ext uri="{FF2B5EF4-FFF2-40B4-BE49-F238E27FC236}">
                <a16:creationId xmlns:a16="http://schemas.microsoft.com/office/drawing/2014/main" id="{5692A283-683F-4C4D-83E1-CB6753D145E3}"/>
              </a:ext>
            </a:extLst>
          </p:cNvPr>
          <p:cNvSpPr>
            <a:spLocks noChangeShapeType="1"/>
          </p:cNvSpPr>
          <p:nvPr/>
        </p:nvSpPr>
        <p:spPr bwMode="auto">
          <a:xfrm>
            <a:off x="0" y="692150"/>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10982" name="Rectangle 6">
            <a:extLst>
              <a:ext uri="{FF2B5EF4-FFF2-40B4-BE49-F238E27FC236}">
                <a16:creationId xmlns:a16="http://schemas.microsoft.com/office/drawing/2014/main" id="{30968940-675B-4FDC-AAB7-F4223405E3EE}"/>
              </a:ext>
            </a:extLst>
          </p:cNvPr>
          <p:cNvSpPr>
            <a:spLocks noChangeArrowheads="1"/>
          </p:cNvSpPr>
          <p:nvPr/>
        </p:nvSpPr>
        <p:spPr bwMode="auto">
          <a:xfrm>
            <a:off x="4572000" y="2781300"/>
            <a:ext cx="41148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e-DE" altLang="de-DE" sz="2000" b="1" dirty="0">
              <a:solidFill>
                <a:schemeClr val="folHlink"/>
              </a:solidFill>
              <a:cs typeface="Times New Roman" panose="02020603050405020304" pitchFamily="18" charset="0"/>
            </a:endParaRPr>
          </a:p>
          <a:p>
            <a:pPr algn="l"/>
            <a:r>
              <a:rPr lang="de-DE" altLang="de-DE" sz="2000" dirty="0">
                <a:cs typeface="Times New Roman" panose="02020603050405020304" pitchFamily="18" charset="0"/>
              </a:rPr>
              <a:t>Die „Freien Radikale“ dringen in den Zellkern ein und bedrohen dort die Erbsubstanz.</a:t>
            </a:r>
            <a:br>
              <a:rPr lang="de-DE" altLang="de-DE" sz="2000" dirty="0">
                <a:cs typeface="Times New Roman" panose="02020603050405020304" pitchFamily="18" charset="0"/>
              </a:rPr>
            </a:br>
            <a:endParaRPr lang="de-DE" altLang="de-DE" sz="2000" dirty="0">
              <a:cs typeface="Times New Roman" panose="02020603050405020304" pitchFamily="18" charset="0"/>
            </a:endParaRPr>
          </a:p>
          <a:p>
            <a:pPr algn="l" eaLnBrk="0" hangingPunct="0"/>
            <a:r>
              <a:rPr lang="de-DE" altLang="de-DE" sz="2000" dirty="0">
                <a:cs typeface="Times New Roman" panose="02020603050405020304" pitchFamily="18" charset="0"/>
              </a:rPr>
              <a:t>Die Erbsubstanz der Zelle (DNA) erleidet jeden Tag ca. 10`000 solcher „oxidativer“ Angriffe. </a:t>
            </a:r>
          </a:p>
          <a:p>
            <a:pPr algn="l" eaLnBrk="0" hangingPunct="0"/>
            <a:r>
              <a:rPr lang="de-DE" altLang="de-DE" sz="2000" dirty="0">
                <a:solidFill>
                  <a:schemeClr val="folHlink"/>
                </a:solidFill>
                <a:cs typeface="Times New Roman" panose="02020603050405020304" pitchFamily="18" charset="0"/>
              </a:rPr>
              <a:t>Folge:</a:t>
            </a:r>
            <a:r>
              <a:rPr lang="de-DE" altLang="de-DE" sz="2000" dirty="0">
                <a:cs typeface="Times New Roman" panose="02020603050405020304" pitchFamily="18" charset="0"/>
              </a:rPr>
              <a:t>  </a:t>
            </a:r>
          </a:p>
          <a:p>
            <a:pPr algn="l" eaLnBrk="0" hangingPunct="0"/>
            <a:r>
              <a:rPr lang="de-DE" altLang="de-DE" sz="2000" dirty="0">
                <a:cs typeface="Times New Roman" panose="02020603050405020304" pitchFamily="18" charset="0"/>
              </a:rPr>
              <a:t>Die Zelle geht zugrunde - oder entartet zur Krebszelle.</a:t>
            </a:r>
            <a:r>
              <a:rPr lang="de-CH" altLang="de-DE" sz="2000" dirty="0"/>
              <a:t> </a:t>
            </a:r>
          </a:p>
          <a:p>
            <a:pPr algn="l" eaLnBrk="0" hangingPunct="0"/>
            <a:endParaRPr lang="de-DE" altLang="de-DE" sz="2000" dirty="0"/>
          </a:p>
        </p:txBody>
      </p:sp>
      <p:sp>
        <p:nvSpPr>
          <p:cNvPr id="510984" name="Rectangle 8">
            <a:extLst>
              <a:ext uri="{FF2B5EF4-FFF2-40B4-BE49-F238E27FC236}">
                <a16:creationId xmlns:a16="http://schemas.microsoft.com/office/drawing/2014/main" id="{271DBEC4-7099-42A2-8A59-70AAC48BC69A}"/>
              </a:ext>
            </a:extLst>
          </p:cNvPr>
          <p:cNvSpPr>
            <a:spLocks noChangeArrowheads="1"/>
          </p:cNvSpPr>
          <p:nvPr/>
        </p:nvSpPr>
        <p:spPr bwMode="auto">
          <a:xfrm>
            <a:off x="696913" y="1268413"/>
            <a:ext cx="7705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2000" dirty="0">
                <a:solidFill>
                  <a:schemeClr val="folHlink"/>
                </a:solidFill>
                <a:cs typeface="Times New Roman" panose="02020603050405020304" pitchFamily="18" charset="0"/>
              </a:rPr>
              <a:t>„Freie Radikale“ stürzen sich, wenn</a:t>
            </a:r>
          </a:p>
          <a:p>
            <a:r>
              <a:rPr lang="de-DE" altLang="de-DE" sz="2000" dirty="0">
                <a:solidFill>
                  <a:schemeClr val="folHlink"/>
                </a:solidFill>
                <a:cs typeface="Times New Roman" panose="02020603050405020304" pitchFamily="18" charset="0"/>
              </a:rPr>
              <a:t> -  wie zum Beispiel beim Rauchen im Übermass vorhanden -  </a:t>
            </a:r>
          </a:p>
          <a:p>
            <a:r>
              <a:rPr lang="de-DE" altLang="de-DE" sz="2000" dirty="0">
                <a:solidFill>
                  <a:schemeClr val="folHlink"/>
                </a:solidFill>
                <a:cs typeface="Times New Roman" panose="02020603050405020304" pitchFamily="18" charset="0"/>
              </a:rPr>
              <a:t>auch auf gesunde Körperzellen:</a:t>
            </a:r>
            <a:r>
              <a:rPr lang="de-CH" altLang="de-DE" sz="2000" dirty="0">
                <a:solidFill>
                  <a:schemeClr val="folHlink"/>
                </a:solidFill>
                <a:cs typeface="Times New Roman" panose="02020603050405020304" pitchFamily="18" charset="0"/>
              </a:rPr>
              <a:t> </a:t>
            </a:r>
            <a:r>
              <a:rPr lang="de-DE" altLang="de-DE" sz="2000" dirty="0">
                <a:solidFill>
                  <a:schemeClr val="folHlink"/>
                </a:solidFill>
                <a:latin typeface="Times New Roman" panose="02020603050405020304" pitchFamily="18" charset="0"/>
                <a:cs typeface="Times New Roman" panose="02020603050405020304" pitchFamily="18" charset="0"/>
              </a:rPr>
              <a:t> </a:t>
            </a:r>
          </a:p>
        </p:txBody>
      </p:sp>
      <p:pic>
        <p:nvPicPr>
          <p:cNvPr id="510987" name="Picture 11">
            <a:extLst>
              <a:ext uri="{FF2B5EF4-FFF2-40B4-BE49-F238E27FC236}">
                <a16:creationId xmlns:a16="http://schemas.microsoft.com/office/drawing/2014/main" id="{1378A230-54B6-4FB3-8177-4B4092098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186113"/>
            <a:ext cx="3455987" cy="2906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E8955517-3A3A-ADC9-01EA-96E10F9CB9B0}"/>
              </a:ext>
            </a:extLst>
          </p:cNvPr>
          <p:cNvSpPr txBox="1"/>
          <p:nvPr/>
        </p:nvSpPr>
        <p:spPr>
          <a:xfrm>
            <a:off x="539552" y="6126827"/>
            <a:ext cx="1152128" cy="216024"/>
          </a:xfrm>
          <a:prstGeom prst="rect">
            <a:avLst/>
          </a:prstGeom>
          <a:noFill/>
        </p:spPr>
        <p:txBody>
          <a:bodyPr wrap="square">
            <a:spAutoFit/>
          </a:bodyPr>
          <a:lstStyle/>
          <a:p>
            <a:r>
              <a:rPr lang="de-CH" sz="800" dirty="0">
                <a:latin typeface="Calibri" panose="020F0502020204030204" pitchFamily="34" charset="0"/>
                <a:ea typeface="Calibri" panose="020F0502020204030204" pitchFamily="34" charset="0"/>
                <a:cs typeface="Calibri" panose="020F0502020204030204" pitchFamily="34" charset="0"/>
              </a:rPr>
              <a:t>Bildquelle unbekannt</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7538" name="Rectangle 2">
            <a:extLst>
              <a:ext uri="{FF2B5EF4-FFF2-40B4-BE49-F238E27FC236}">
                <a16:creationId xmlns:a16="http://schemas.microsoft.com/office/drawing/2014/main" id="{DA1FA66D-7D60-4275-93A0-2771540FF877}"/>
              </a:ext>
            </a:extLst>
          </p:cNvPr>
          <p:cNvSpPr>
            <a:spLocks noGrp="1" noChangeArrowheads="1"/>
          </p:cNvSpPr>
          <p:nvPr>
            <p:ph type="title" idx="4294967295"/>
          </p:nvPr>
        </p:nvSpPr>
        <p:spPr>
          <a:xfrm>
            <a:off x="0" y="44450"/>
            <a:ext cx="9144000" cy="684213"/>
          </a:xfrm>
        </p:spPr>
        <p:txBody>
          <a:bodyPr/>
          <a:lstStyle/>
          <a:p>
            <a:r>
              <a:rPr lang="de-DE" altLang="de-DE" sz="3600" dirty="0">
                <a:solidFill>
                  <a:schemeClr val="folHlink"/>
                </a:solidFill>
                <a:effectLst/>
              </a:rPr>
              <a:t>Carotinoide: Lykopin und Lutein</a:t>
            </a:r>
            <a:endParaRPr lang="de-CH" altLang="de-DE" sz="3600" dirty="0">
              <a:solidFill>
                <a:schemeClr val="folHlink"/>
              </a:solidFill>
              <a:effectLst/>
            </a:endParaRPr>
          </a:p>
        </p:txBody>
      </p:sp>
      <p:sp>
        <p:nvSpPr>
          <p:cNvPr id="577539" name="Line 3">
            <a:extLst>
              <a:ext uri="{FF2B5EF4-FFF2-40B4-BE49-F238E27FC236}">
                <a16:creationId xmlns:a16="http://schemas.microsoft.com/office/drawing/2014/main" id="{E0AE02C5-F832-4267-99EF-6A250881F00D}"/>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77542" name="Text Box 6">
            <a:extLst>
              <a:ext uri="{FF2B5EF4-FFF2-40B4-BE49-F238E27FC236}">
                <a16:creationId xmlns:a16="http://schemas.microsoft.com/office/drawing/2014/main" id="{10AA7192-8E66-4AF1-83F3-73660C7B5FDA}"/>
              </a:ext>
            </a:extLst>
          </p:cNvPr>
          <p:cNvSpPr txBox="1">
            <a:spLocks noChangeArrowheads="1"/>
          </p:cNvSpPr>
          <p:nvPr/>
        </p:nvSpPr>
        <p:spPr bwMode="auto">
          <a:xfrm>
            <a:off x="395288" y="1692275"/>
            <a:ext cx="833755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Clr>
                <a:schemeClr val="folHlink"/>
              </a:buClr>
              <a:buFont typeface="Wingdings" panose="05000000000000000000" pitchFamily="2" charset="2"/>
              <a:buChar char="l"/>
            </a:pPr>
            <a:r>
              <a:rPr lang="de-DE" altLang="de-DE" sz="2000" dirty="0"/>
              <a:t>  Lykopin und Lutein sind zwei Farbpigmente aus der Carotinoid-</a:t>
            </a:r>
            <a:br>
              <a:rPr lang="de-DE" altLang="de-DE" sz="2000" dirty="0"/>
            </a:br>
            <a:r>
              <a:rPr lang="de-DE" altLang="de-DE" sz="2000" dirty="0"/>
              <a:t>    Familie mit sehr starken antioxidativen Wirkungen, jedoch ohne </a:t>
            </a:r>
            <a:br>
              <a:rPr lang="de-DE" altLang="de-DE" sz="2000" dirty="0"/>
            </a:br>
            <a:r>
              <a:rPr lang="de-DE" altLang="de-DE" sz="2000" dirty="0"/>
              <a:t>    Vitamin-A-Aktivität</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Die antioxidative Wirkung schützt nicht nur Pflanzen, sondern auch </a:t>
            </a:r>
            <a:br>
              <a:rPr lang="de-DE" altLang="de-DE" sz="2000" dirty="0"/>
            </a:br>
            <a:r>
              <a:rPr lang="de-DE" altLang="de-DE" sz="2000" dirty="0"/>
              <a:t>    Menschen</a:t>
            </a:r>
            <a:br>
              <a:rPr lang="de-DE" altLang="de-DE" sz="2000" dirty="0"/>
            </a:br>
            <a:r>
              <a:rPr lang="de-DE" altLang="de-DE" sz="2000" dirty="0"/>
              <a:t> </a:t>
            </a:r>
          </a:p>
          <a:p>
            <a:pPr algn="l">
              <a:buClr>
                <a:schemeClr val="folHlink"/>
              </a:buClr>
              <a:buFont typeface="Wingdings" panose="05000000000000000000" pitchFamily="2" charset="2"/>
              <a:buChar char="l"/>
            </a:pPr>
            <a:r>
              <a:rPr lang="de-DE" altLang="de-DE" sz="2000" dirty="0"/>
              <a:t>  Sie ist für unseren Körper sogar weitaus wichtiger, da in den </a:t>
            </a:r>
            <a:br>
              <a:rPr lang="de-DE" altLang="de-DE" sz="2000" dirty="0"/>
            </a:br>
            <a:r>
              <a:rPr lang="de-DE" altLang="de-DE" sz="2000" dirty="0"/>
              <a:t>    westlichen Ländern der Schutz vor einem Vitamin-A-Mangel in der</a:t>
            </a:r>
            <a:br>
              <a:rPr lang="de-DE" altLang="de-DE" sz="2000" dirty="0"/>
            </a:br>
            <a:r>
              <a:rPr lang="de-DE" altLang="de-DE" sz="2000" dirty="0"/>
              <a:t>    Regel unnötig ist</a:t>
            </a:r>
            <a:br>
              <a:rPr lang="de-DE" altLang="de-DE" sz="2000" dirty="0"/>
            </a:br>
            <a:r>
              <a:rPr lang="de-DE" altLang="de-DE" sz="2000" dirty="0"/>
              <a:t> </a:t>
            </a:r>
          </a:p>
          <a:p>
            <a:pPr algn="l">
              <a:buClr>
                <a:schemeClr val="folHlink"/>
              </a:buClr>
              <a:buFont typeface="Wingdings" panose="05000000000000000000" pitchFamily="2" charset="2"/>
              <a:buChar char="l"/>
            </a:pPr>
            <a:r>
              <a:rPr lang="de-DE" altLang="de-DE" sz="2000" dirty="0"/>
              <a:t>  Antioxidantien tragen wesentlich dazu bei, unsere Körperzellen vor </a:t>
            </a:r>
            <a:br>
              <a:rPr lang="de-DE" altLang="de-DE" sz="2000" dirty="0"/>
            </a:br>
            <a:r>
              <a:rPr lang="de-DE" altLang="de-DE" sz="2000" dirty="0"/>
              <a:t>    Belastungen durch freie Radikale zu schützen, und sie stärken das </a:t>
            </a:r>
            <a:br>
              <a:rPr lang="de-DE" altLang="de-DE" sz="2000" dirty="0"/>
            </a:br>
            <a:r>
              <a:rPr lang="de-DE" altLang="de-DE" sz="2000" dirty="0"/>
              <a:t>    Immunsystem. Die Carotinoide Lykopin und Lutein zeichnen sich </a:t>
            </a:r>
            <a:br>
              <a:rPr lang="de-DE" altLang="de-DE" sz="2000" dirty="0"/>
            </a:br>
            <a:r>
              <a:rPr lang="de-DE" altLang="de-DE" sz="2000" dirty="0"/>
              <a:t>    dabei durch besonders interessante Wirkungen aus</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8562" name="Rectangle 2">
            <a:extLst>
              <a:ext uri="{FF2B5EF4-FFF2-40B4-BE49-F238E27FC236}">
                <a16:creationId xmlns:a16="http://schemas.microsoft.com/office/drawing/2014/main" id="{75458F1F-F816-4673-A94C-0DBB96B606A0}"/>
              </a:ext>
            </a:extLst>
          </p:cNvPr>
          <p:cNvSpPr>
            <a:spLocks noGrp="1" noChangeArrowheads="1"/>
          </p:cNvSpPr>
          <p:nvPr>
            <p:ph type="title" idx="4294967295"/>
          </p:nvPr>
        </p:nvSpPr>
        <p:spPr>
          <a:xfrm>
            <a:off x="0" y="-26988"/>
            <a:ext cx="9144000" cy="1306513"/>
          </a:xfrm>
        </p:spPr>
        <p:txBody>
          <a:bodyPr/>
          <a:lstStyle/>
          <a:p>
            <a:r>
              <a:rPr lang="de-DE" altLang="de-DE" sz="3600" dirty="0"/>
              <a:t> </a:t>
            </a:r>
            <a:r>
              <a:rPr lang="de-DE" altLang="de-DE" sz="3600" dirty="0">
                <a:solidFill>
                  <a:schemeClr val="folHlink"/>
                </a:solidFill>
                <a:effectLst/>
              </a:rPr>
              <a:t>Lykopin schützt Menschen und Pflanzen vor Freien Radikalen</a:t>
            </a:r>
            <a:endParaRPr lang="de-CH" altLang="de-DE" sz="3600" dirty="0">
              <a:solidFill>
                <a:schemeClr val="folHlink"/>
              </a:solidFill>
              <a:effectLst/>
            </a:endParaRPr>
          </a:p>
        </p:txBody>
      </p:sp>
      <p:sp>
        <p:nvSpPr>
          <p:cNvPr id="578563" name="Line 3">
            <a:extLst>
              <a:ext uri="{FF2B5EF4-FFF2-40B4-BE49-F238E27FC236}">
                <a16:creationId xmlns:a16="http://schemas.microsoft.com/office/drawing/2014/main" id="{524B0DDE-B163-4BBB-A289-DC231D1AEA13}"/>
              </a:ext>
            </a:extLst>
          </p:cNvPr>
          <p:cNvSpPr>
            <a:spLocks noChangeShapeType="1"/>
          </p:cNvSpPr>
          <p:nvPr/>
        </p:nvSpPr>
        <p:spPr bwMode="auto">
          <a:xfrm>
            <a:off x="36513" y="1341438"/>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78564" name="Text Box 4">
            <a:extLst>
              <a:ext uri="{FF2B5EF4-FFF2-40B4-BE49-F238E27FC236}">
                <a16:creationId xmlns:a16="http://schemas.microsoft.com/office/drawing/2014/main" id="{50CECA98-0758-41CA-B3C2-CB2193A43C27}"/>
              </a:ext>
            </a:extLst>
          </p:cNvPr>
          <p:cNvSpPr txBox="1">
            <a:spLocks noChangeArrowheads="1"/>
          </p:cNvSpPr>
          <p:nvPr/>
        </p:nvSpPr>
        <p:spPr bwMode="auto">
          <a:xfrm>
            <a:off x="395288" y="1539875"/>
            <a:ext cx="8569325"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Clr>
                <a:schemeClr val="folHlink"/>
              </a:buClr>
              <a:buFont typeface="Wingdings" panose="05000000000000000000" pitchFamily="2" charset="2"/>
              <a:buChar char="l"/>
            </a:pPr>
            <a:r>
              <a:rPr lang="de-DE" altLang="de-DE" sz="2000" dirty="0"/>
              <a:t>  Lykopin schenkt vor allem den Tomaten ihre rote Farbe</a:t>
            </a:r>
          </a:p>
          <a:p>
            <a:pPr algn="l">
              <a:buClr>
                <a:schemeClr val="folHlink"/>
              </a:buClr>
              <a:buFont typeface="Wingdings" panose="05000000000000000000" pitchFamily="2" charset="2"/>
              <a:buChar char="l"/>
            </a:pPr>
            <a:r>
              <a:rPr lang="de-DE" altLang="de-DE" sz="2000" dirty="0"/>
              <a:t>  Wie andere Carotinoide ein lichtabsorbierendes Pigment innerhalb der </a:t>
            </a:r>
            <a:br>
              <a:rPr lang="de-DE" altLang="de-DE" sz="2000" dirty="0"/>
            </a:br>
            <a:r>
              <a:rPr lang="de-DE" altLang="de-DE" sz="2000" dirty="0"/>
              <a:t>     Photosynthese: Schutz der Pflanzenzelle vor schädlichem UV-Licht</a:t>
            </a:r>
          </a:p>
          <a:p>
            <a:pPr algn="l">
              <a:buClr>
                <a:schemeClr val="folHlink"/>
              </a:buClr>
              <a:buFont typeface="Wingdings" panose="05000000000000000000" pitchFamily="2" charset="2"/>
              <a:buChar char="l"/>
            </a:pPr>
            <a:endParaRPr lang="de-DE" altLang="de-DE" sz="2000" dirty="0"/>
          </a:p>
          <a:p>
            <a:pPr algn="l">
              <a:buClr>
                <a:schemeClr val="folHlink"/>
              </a:buClr>
              <a:buFont typeface="Wingdings" panose="05000000000000000000" pitchFamily="2" charset="2"/>
              <a:buChar char="l"/>
            </a:pPr>
            <a:r>
              <a:rPr lang="de-DE" altLang="de-DE" sz="2000" dirty="0"/>
              <a:t>  Starkes Antioxidans</a:t>
            </a:r>
          </a:p>
          <a:p>
            <a:pPr algn="l">
              <a:buClr>
                <a:schemeClr val="folHlink"/>
              </a:buClr>
              <a:buFont typeface="Wingdings" panose="05000000000000000000" pitchFamily="2" charset="2"/>
              <a:buChar char="l"/>
            </a:pPr>
            <a:r>
              <a:rPr lang="de-DE" altLang="de-DE" sz="2000" dirty="0"/>
              <a:t>  Entgiftet freie Radikale um das 1,5-fache besser als beta-Carotin </a:t>
            </a:r>
          </a:p>
          <a:p>
            <a:pPr algn="l">
              <a:buClr>
                <a:schemeClr val="folHlink"/>
              </a:buClr>
              <a:buFont typeface="Wingdings" panose="05000000000000000000" pitchFamily="2" charset="2"/>
              <a:buChar char="l"/>
            </a:pPr>
            <a:endParaRPr lang="de-DE" altLang="de-DE" sz="2000" dirty="0">
              <a:solidFill>
                <a:schemeClr val="folHlink"/>
              </a:solidFill>
            </a:endParaRPr>
          </a:p>
          <a:p>
            <a:pPr algn="l">
              <a:buClr>
                <a:schemeClr val="folHlink"/>
              </a:buClr>
              <a:buFont typeface="Wingdings" panose="05000000000000000000" pitchFamily="2" charset="2"/>
              <a:buChar char="l"/>
            </a:pPr>
            <a:r>
              <a:rPr lang="de-DE" altLang="de-DE" sz="2000" dirty="0">
                <a:solidFill>
                  <a:schemeClr val="folHlink"/>
                </a:solidFill>
              </a:rPr>
              <a:t>  Stickstoffdioxid aus verschmutzter Luft, das die Zellmembranen </a:t>
            </a:r>
            <a:br>
              <a:rPr lang="de-DE" altLang="de-DE" sz="2000" dirty="0">
                <a:solidFill>
                  <a:schemeClr val="folHlink"/>
                </a:solidFill>
              </a:rPr>
            </a:br>
            <a:r>
              <a:rPr lang="de-DE" altLang="de-DE" sz="2000" dirty="0">
                <a:solidFill>
                  <a:schemeClr val="folHlink"/>
                </a:solidFill>
              </a:rPr>
              <a:t>     schädigt, kann durch Lykopin um das 2-fache besser als durch beta-</a:t>
            </a:r>
            <a:br>
              <a:rPr lang="de-DE" altLang="de-DE" sz="2000" dirty="0">
                <a:solidFill>
                  <a:schemeClr val="folHlink"/>
                </a:solidFill>
              </a:rPr>
            </a:br>
            <a:r>
              <a:rPr lang="de-DE" altLang="de-DE" sz="2000" dirty="0">
                <a:solidFill>
                  <a:schemeClr val="folHlink"/>
                </a:solidFill>
              </a:rPr>
              <a:t>     Carotin gebunden werden</a:t>
            </a:r>
          </a:p>
          <a:p>
            <a:pPr algn="l">
              <a:buClr>
                <a:schemeClr val="folHlink"/>
              </a:buClr>
              <a:buFont typeface="Wingdings" panose="05000000000000000000" pitchFamily="2" charset="2"/>
              <a:buChar char="l"/>
            </a:pPr>
            <a:endParaRPr lang="de-DE" altLang="de-DE" sz="2000" dirty="0">
              <a:solidFill>
                <a:schemeClr val="folHlink"/>
              </a:solidFill>
            </a:endParaRPr>
          </a:p>
          <a:p>
            <a:pPr algn="l">
              <a:buClr>
                <a:schemeClr val="folHlink"/>
              </a:buClr>
              <a:buFont typeface="Wingdings" panose="05000000000000000000" pitchFamily="2" charset="2"/>
              <a:buChar char="l"/>
            </a:pPr>
            <a:r>
              <a:rPr lang="de-DE" altLang="de-DE" sz="2000" dirty="0"/>
              <a:t>  Lykopin ist ein sogenannter "Quencher" (Bindemittel) von Singulett-</a:t>
            </a:r>
            <a:br>
              <a:rPr lang="de-DE" altLang="de-DE" sz="2000" dirty="0"/>
            </a:br>
            <a:r>
              <a:rPr lang="de-DE" altLang="de-DE" sz="2000" dirty="0"/>
              <a:t>     Sauerstoff. Dieser ist zwar selbst kein Radikal, wirkt jedoch </a:t>
            </a:r>
            <a:br>
              <a:rPr lang="de-DE" altLang="de-DE" sz="2000" dirty="0"/>
            </a:br>
            <a:r>
              <a:rPr lang="de-DE" altLang="de-DE" sz="2000" dirty="0"/>
              <a:t>     hochenergetisch und regt die Radikalenbildung an</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solidFill>
                  <a:schemeClr val="folHlink"/>
                </a:solidFill>
              </a:rPr>
              <a:t>  Lykopin verbessert die Kommunikation der Zellen untereinander und  </a:t>
            </a:r>
            <a:br>
              <a:rPr lang="de-DE" altLang="de-DE" sz="2000" dirty="0">
                <a:solidFill>
                  <a:schemeClr val="folHlink"/>
                </a:solidFill>
              </a:rPr>
            </a:br>
            <a:r>
              <a:rPr lang="de-DE" altLang="de-DE" sz="2000" dirty="0">
                <a:solidFill>
                  <a:schemeClr val="folHlink"/>
                </a:solidFill>
              </a:rPr>
              <a:t>     beeinflusst das Zellwachstum</a:t>
            </a:r>
            <a:endParaRPr lang="de-DE" altLang="de-DE" sz="2000" dirty="0"/>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9586" name="Rectangle 2">
            <a:extLst>
              <a:ext uri="{FF2B5EF4-FFF2-40B4-BE49-F238E27FC236}">
                <a16:creationId xmlns:a16="http://schemas.microsoft.com/office/drawing/2014/main" id="{782A7EF6-914C-425E-BE6C-90B91FD8ECA2}"/>
              </a:ext>
            </a:extLst>
          </p:cNvPr>
          <p:cNvSpPr>
            <a:spLocks noGrp="1" noChangeArrowheads="1"/>
          </p:cNvSpPr>
          <p:nvPr>
            <p:ph type="title" idx="4294967295"/>
          </p:nvPr>
        </p:nvSpPr>
        <p:spPr>
          <a:xfrm>
            <a:off x="0" y="44450"/>
            <a:ext cx="9144000" cy="684213"/>
          </a:xfrm>
        </p:spPr>
        <p:txBody>
          <a:bodyPr/>
          <a:lstStyle/>
          <a:p>
            <a:r>
              <a:rPr lang="de-DE" altLang="de-DE" sz="3600" dirty="0">
                <a:solidFill>
                  <a:schemeClr val="folHlink"/>
                </a:solidFill>
                <a:effectLst/>
              </a:rPr>
              <a:t>Lykopin beugt vielen Krankheiten vor</a:t>
            </a:r>
            <a:endParaRPr lang="de-CH" altLang="de-DE" sz="3600" dirty="0">
              <a:solidFill>
                <a:schemeClr val="folHlink"/>
              </a:solidFill>
              <a:effectLst/>
            </a:endParaRPr>
          </a:p>
        </p:txBody>
      </p:sp>
      <p:sp>
        <p:nvSpPr>
          <p:cNvPr id="579587" name="Line 3">
            <a:extLst>
              <a:ext uri="{FF2B5EF4-FFF2-40B4-BE49-F238E27FC236}">
                <a16:creationId xmlns:a16="http://schemas.microsoft.com/office/drawing/2014/main" id="{39719403-2B17-4D5D-85C5-2551863F268D}"/>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79588" name="Text Box 4">
            <a:extLst>
              <a:ext uri="{FF2B5EF4-FFF2-40B4-BE49-F238E27FC236}">
                <a16:creationId xmlns:a16="http://schemas.microsoft.com/office/drawing/2014/main" id="{334EFDEF-1A1D-4B58-8971-39B6B34BF288}"/>
              </a:ext>
            </a:extLst>
          </p:cNvPr>
          <p:cNvSpPr txBox="1">
            <a:spLocks noChangeArrowheads="1"/>
          </p:cNvSpPr>
          <p:nvPr/>
        </p:nvSpPr>
        <p:spPr bwMode="auto">
          <a:xfrm>
            <a:off x="403225" y="1700213"/>
            <a:ext cx="83375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Clr>
                <a:schemeClr val="folHlink"/>
              </a:buClr>
              <a:buFont typeface="Wingdings" panose="05000000000000000000" pitchFamily="2" charset="2"/>
              <a:buChar char="l"/>
            </a:pPr>
            <a:r>
              <a:rPr lang="de-DE" altLang="de-DE" sz="2000" dirty="0"/>
              <a:t>  Neue epidemiologische und experimentelle Studien zeigen, dass </a:t>
            </a:r>
            <a:br>
              <a:rPr lang="de-DE" altLang="de-DE" sz="2000" dirty="0"/>
            </a:br>
            <a:r>
              <a:rPr lang="de-DE" altLang="de-DE" sz="2000" dirty="0"/>
              <a:t>     Lykopin bei der Vorbeugung vor verschiedenen Krebserkrankungen </a:t>
            </a:r>
            <a:br>
              <a:rPr lang="de-DE" altLang="de-DE" sz="2000" dirty="0"/>
            </a:br>
            <a:r>
              <a:rPr lang="de-DE" altLang="de-DE" sz="2000" dirty="0"/>
              <a:t>     und kardiovaskulären Krankheiten eine Rolle spielt</a:t>
            </a:r>
            <a:br>
              <a:rPr lang="de-DE" altLang="de-DE" sz="2000" dirty="0"/>
            </a:br>
            <a:r>
              <a:rPr lang="de-DE" altLang="de-DE" sz="2000" dirty="0"/>
              <a:t> </a:t>
            </a:r>
          </a:p>
          <a:p>
            <a:pPr algn="l">
              <a:buClr>
                <a:schemeClr val="folHlink"/>
              </a:buClr>
              <a:buFont typeface="Wingdings" panose="05000000000000000000" pitchFamily="2" charset="2"/>
              <a:buChar char="l"/>
            </a:pPr>
            <a:r>
              <a:rPr lang="de-DE" altLang="de-DE" sz="2000" dirty="0"/>
              <a:t>  Bei der Vorbeugung vor Krebs betrifft das speziell die Tumoren des </a:t>
            </a:r>
            <a:br>
              <a:rPr lang="de-DE" altLang="de-DE" sz="2000" dirty="0"/>
            </a:br>
            <a:r>
              <a:rPr lang="de-DE" altLang="de-DE" sz="2000" dirty="0"/>
              <a:t>     gesamten Verdauungstraktes (Mund, Speiseröhre, Magen, </a:t>
            </a:r>
            <a:br>
              <a:rPr lang="de-DE" altLang="de-DE" sz="2000" dirty="0"/>
            </a:br>
            <a:r>
              <a:rPr lang="de-DE" altLang="de-DE" sz="2000" dirty="0"/>
              <a:t>     Bauchspeicheldrüse, Darm), aber auch die Tumoren der Brust, </a:t>
            </a:r>
            <a:br>
              <a:rPr lang="de-DE" altLang="de-DE" sz="2000" dirty="0"/>
            </a:br>
            <a:r>
              <a:rPr lang="de-DE" altLang="de-DE" sz="2000" dirty="0"/>
              <a:t>     Gebärmutter, Lunge, Prostata, Blase und Haut </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1330" name="Rectangle 2">
            <a:extLst>
              <a:ext uri="{FF2B5EF4-FFF2-40B4-BE49-F238E27FC236}">
                <a16:creationId xmlns:a16="http://schemas.microsoft.com/office/drawing/2014/main" id="{233F54D0-5D23-496D-8C24-9A322FAAE947}"/>
              </a:ext>
            </a:extLst>
          </p:cNvPr>
          <p:cNvSpPr>
            <a:spLocks noGrp="1" noChangeArrowheads="1"/>
          </p:cNvSpPr>
          <p:nvPr>
            <p:ph type="title" idx="4294967295"/>
          </p:nvPr>
        </p:nvSpPr>
        <p:spPr>
          <a:xfrm>
            <a:off x="0" y="44450"/>
            <a:ext cx="9144000" cy="684213"/>
          </a:xfrm>
        </p:spPr>
        <p:txBody>
          <a:bodyPr/>
          <a:lstStyle/>
          <a:p>
            <a:r>
              <a:rPr lang="de-DE" altLang="de-DE" sz="3600" dirty="0">
                <a:solidFill>
                  <a:schemeClr val="folHlink"/>
                </a:solidFill>
                <a:effectLst/>
              </a:rPr>
              <a:t>Lykopin beugt vielen Krankheiten vor</a:t>
            </a:r>
            <a:endParaRPr lang="de-CH" altLang="de-DE" sz="3600" dirty="0">
              <a:solidFill>
                <a:schemeClr val="folHlink"/>
              </a:solidFill>
              <a:effectLst/>
            </a:endParaRPr>
          </a:p>
        </p:txBody>
      </p:sp>
      <p:sp>
        <p:nvSpPr>
          <p:cNvPr id="611331" name="Line 3">
            <a:extLst>
              <a:ext uri="{FF2B5EF4-FFF2-40B4-BE49-F238E27FC236}">
                <a16:creationId xmlns:a16="http://schemas.microsoft.com/office/drawing/2014/main" id="{8ABE5E40-A974-4B76-8E1C-43BA72E288E9}"/>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611332" name="Text Box 4">
            <a:extLst>
              <a:ext uri="{FF2B5EF4-FFF2-40B4-BE49-F238E27FC236}">
                <a16:creationId xmlns:a16="http://schemas.microsoft.com/office/drawing/2014/main" id="{978340FC-C9F5-4258-8EF7-63EA7B92A589}"/>
              </a:ext>
            </a:extLst>
          </p:cNvPr>
          <p:cNvSpPr txBox="1">
            <a:spLocks noChangeArrowheads="1"/>
          </p:cNvSpPr>
          <p:nvPr/>
        </p:nvSpPr>
        <p:spPr bwMode="auto">
          <a:xfrm>
            <a:off x="403225" y="1130300"/>
            <a:ext cx="833755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Clr>
                <a:schemeClr val="folHlink"/>
              </a:buClr>
              <a:buFont typeface="Wingdings" panose="05000000000000000000" pitchFamily="2" charset="2"/>
              <a:buChar char="l"/>
            </a:pPr>
            <a:r>
              <a:rPr lang="de-DE" altLang="de-DE" sz="2000" dirty="0"/>
              <a:t>  Seit langem ist bekannt, dass Herz-Kreislauf-Erkrankungen im </a:t>
            </a:r>
            <a:br>
              <a:rPr lang="de-DE" altLang="de-DE" sz="2000" dirty="0"/>
            </a:br>
            <a:r>
              <a:rPr lang="de-DE" altLang="de-DE" sz="2000" dirty="0"/>
              <a:t>     Mittelmeerraum seltener als im Norden Europas auftreten. Neben </a:t>
            </a:r>
            <a:br>
              <a:rPr lang="de-DE" altLang="de-DE" sz="2000" dirty="0"/>
            </a:br>
            <a:r>
              <a:rPr lang="de-DE" altLang="de-DE" sz="2000" dirty="0"/>
              <a:t>     den Rotwein-Polyphenolen trägt dazu möglicherweise der hohe </a:t>
            </a:r>
            <a:br>
              <a:rPr lang="de-DE" altLang="de-DE" sz="2000" dirty="0"/>
            </a:br>
            <a:r>
              <a:rPr lang="de-DE" altLang="de-DE" sz="2000" dirty="0"/>
              <a:t>     Konsum von Tomaten bei</a:t>
            </a:r>
          </a:p>
          <a:p>
            <a:pPr algn="l">
              <a:buClr>
                <a:schemeClr val="folHlink"/>
              </a:buClr>
              <a:buFont typeface="Wingdings" panose="05000000000000000000" pitchFamily="2" charset="2"/>
              <a:buChar char="l"/>
            </a:pPr>
            <a:endParaRPr lang="de-DE" altLang="de-DE" sz="2000" dirty="0"/>
          </a:p>
          <a:p>
            <a:pPr algn="l">
              <a:buClr>
                <a:schemeClr val="folHlink"/>
              </a:buClr>
              <a:buFont typeface="Wingdings" panose="05000000000000000000" pitchFamily="2" charset="2"/>
              <a:buChar char="l"/>
            </a:pPr>
            <a:r>
              <a:rPr lang="de-DE" altLang="de-DE" sz="2000" dirty="0"/>
              <a:t>  Lykopin kann aufgrund seiner antioxidativen Wirkungen auch den </a:t>
            </a:r>
            <a:br>
              <a:rPr lang="de-DE" altLang="de-DE" sz="2000" dirty="0"/>
            </a:br>
            <a:r>
              <a:rPr lang="de-DE" altLang="de-DE" sz="2000" dirty="0"/>
              <a:t>     Cholesterin-Stoffwechsel beeinflussen (leichte Cholesterinsenkung)  </a:t>
            </a:r>
            <a:br>
              <a:rPr lang="de-DE" altLang="de-DE" sz="2000" dirty="0"/>
            </a:br>
            <a:r>
              <a:rPr lang="de-DE" altLang="de-DE" sz="2000" dirty="0"/>
              <a:t>     Diese Wirkung beruht vermutlich auf der Senkung der Peroxidation </a:t>
            </a:r>
            <a:br>
              <a:rPr lang="de-DE" altLang="de-DE" sz="2000" dirty="0"/>
            </a:br>
            <a:r>
              <a:rPr lang="de-DE" altLang="de-DE" sz="2000" dirty="0"/>
              <a:t>     von Fetten der LDL-Fraktion</a:t>
            </a:r>
          </a:p>
          <a:p>
            <a:pPr algn="l">
              <a:buClr>
                <a:schemeClr val="folHlink"/>
              </a:buClr>
              <a:buFont typeface="Wingdings" panose="05000000000000000000" pitchFamily="2" charset="2"/>
              <a:buChar char="l"/>
            </a:pPr>
            <a:r>
              <a:rPr lang="de-DE" altLang="de-DE" sz="2000" dirty="0"/>
              <a:t>  Lykopin senkt die LDL-Oxidation und senkt so das Risiko für die </a:t>
            </a:r>
            <a:br>
              <a:rPr lang="de-DE" altLang="de-DE" sz="2000" dirty="0"/>
            </a:br>
            <a:r>
              <a:rPr lang="de-DE" altLang="de-DE" sz="2000" dirty="0"/>
              <a:t>     Entstehung von arteriosklerotischen Plaques (Ablagerungen)</a:t>
            </a:r>
          </a:p>
          <a:p>
            <a:pPr algn="l">
              <a:buClr>
                <a:schemeClr val="folHlink"/>
              </a:buClr>
              <a:buFont typeface="Wingdings" panose="05000000000000000000" pitchFamily="2" charset="2"/>
              <a:buChar char="l"/>
            </a:pPr>
            <a:endParaRPr lang="de-DE" altLang="de-DE" sz="2000" dirty="0"/>
          </a:p>
          <a:p>
            <a:pPr algn="l">
              <a:buClr>
                <a:schemeClr val="folHlink"/>
              </a:buClr>
              <a:buFont typeface="Wingdings" panose="05000000000000000000" pitchFamily="2" charset="2"/>
              <a:buChar char="l"/>
            </a:pPr>
            <a:r>
              <a:rPr lang="de-DE" altLang="de-DE" sz="2000" dirty="0">
                <a:solidFill>
                  <a:schemeClr val="folHlink"/>
                </a:solidFill>
              </a:rPr>
              <a:t>  Die regelmässige Einnahme von Lipidsenkern senken die  </a:t>
            </a:r>
            <a:br>
              <a:rPr lang="de-DE" altLang="de-DE" sz="2000" dirty="0">
                <a:solidFill>
                  <a:schemeClr val="folHlink"/>
                </a:solidFill>
              </a:rPr>
            </a:br>
            <a:r>
              <a:rPr lang="de-DE" altLang="de-DE" sz="2000" dirty="0">
                <a:solidFill>
                  <a:schemeClr val="folHlink"/>
                </a:solidFill>
              </a:rPr>
              <a:t>     Serumspiegel von Vitamin E, beta-Carotin und Lykopin und </a:t>
            </a:r>
            <a:br>
              <a:rPr lang="de-DE" altLang="de-DE" sz="2000" dirty="0">
                <a:solidFill>
                  <a:schemeClr val="folHlink"/>
                </a:solidFill>
              </a:rPr>
            </a:br>
            <a:r>
              <a:rPr lang="de-DE" altLang="de-DE" sz="2000" dirty="0">
                <a:solidFill>
                  <a:schemeClr val="folHlink"/>
                </a:solidFill>
              </a:rPr>
              <a:t>     vermindert so den antioxidativen Schutz</a:t>
            </a:r>
          </a:p>
          <a:p>
            <a:pPr algn="l">
              <a:buClr>
                <a:schemeClr val="folHlink"/>
              </a:buClr>
              <a:buFont typeface="Wingdings" panose="05000000000000000000" pitchFamily="2" charset="2"/>
              <a:buChar char="l"/>
            </a:pPr>
            <a:r>
              <a:rPr lang="de-DE" altLang="de-DE" sz="2000" dirty="0"/>
              <a:t>  Lykopin kann das Immunsystem älterer Menschen stärken und die </a:t>
            </a:r>
            <a:br>
              <a:rPr lang="de-DE" altLang="de-DE" sz="2000" dirty="0"/>
            </a:br>
            <a:r>
              <a:rPr lang="de-DE" altLang="de-DE" sz="2000" dirty="0"/>
              <a:t>     Aktivität der natürlichen Killerzellen anregen</a:t>
            </a:r>
          </a:p>
          <a:p>
            <a:pPr algn="l">
              <a:buClr>
                <a:schemeClr val="folHlink"/>
              </a:buClr>
              <a:buFont typeface="Wingdings" panose="05000000000000000000" pitchFamily="2" charset="2"/>
              <a:buChar char="l"/>
            </a:pPr>
            <a:r>
              <a:rPr lang="de-DE" altLang="de-DE" sz="2000" dirty="0">
                <a:solidFill>
                  <a:schemeClr val="folHlink"/>
                </a:solidFill>
              </a:rPr>
              <a:t>  Lykopin erhöht die Spermienzahlen und deren Aktivität </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0610" name="Rectangle 2">
            <a:extLst>
              <a:ext uri="{FF2B5EF4-FFF2-40B4-BE49-F238E27FC236}">
                <a16:creationId xmlns:a16="http://schemas.microsoft.com/office/drawing/2014/main" id="{D57C62C2-36A9-4D11-9A20-A2441D64AF78}"/>
              </a:ext>
            </a:extLst>
          </p:cNvPr>
          <p:cNvSpPr>
            <a:spLocks noGrp="1" noChangeArrowheads="1"/>
          </p:cNvSpPr>
          <p:nvPr>
            <p:ph type="title" idx="4294967295"/>
          </p:nvPr>
        </p:nvSpPr>
        <p:spPr>
          <a:xfrm>
            <a:off x="0" y="11113"/>
            <a:ext cx="9144000" cy="684212"/>
          </a:xfrm>
        </p:spPr>
        <p:txBody>
          <a:bodyPr/>
          <a:lstStyle/>
          <a:p>
            <a:r>
              <a:rPr lang="de-DE" altLang="de-DE" sz="3600" dirty="0">
                <a:solidFill>
                  <a:schemeClr val="folHlink"/>
                </a:solidFill>
                <a:effectLst/>
              </a:rPr>
              <a:t>Lykopin in der Ernährung</a:t>
            </a:r>
            <a:endParaRPr lang="de-CH" altLang="de-DE" sz="3600" dirty="0">
              <a:solidFill>
                <a:schemeClr val="folHlink"/>
              </a:solidFill>
              <a:effectLst/>
            </a:endParaRPr>
          </a:p>
        </p:txBody>
      </p:sp>
      <p:sp>
        <p:nvSpPr>
          <p:cNvPr id="580611" name="Line 3">
            <a:extLst>
              <a:ext uri="{FF2B5EF4-FFF2-40B4-BE49-F238E27FC236}">
                <a16:creationId xmlns:a16="http://schemas.microsoft.com/office/drawing/2014/main" id="{FDB24BC3-4164-4B95-9DF5-8EF52AF7592D}"/>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80612" name="Text Box 4">
            <a:extLst>
              <a:ext uri="{FF2B5EF4-FFF2-40B4-BE49-F238E27FC236}">
                <a16:creationId xmlns:a16="http://schemas.microsoft.com/office/drawing/2014/main" id="{5D7B9B45-2A5E-4E6C-B312-8839713B559B}"/>
              </a:ext>
            </a:extLst>
          </p:cNvPr>
          <p:cNvSpPr txBox="1">
            <a:spLocks noChangeArrowheads="1"/>
          </p:cNvSpPr>
          <p:nvPr/>
        </p:nvSpPr>
        <p:spPr bwMode="auto">
          <a:xfrm>
            <a:off x="403225" y="1019175"/>
            <a:ext cx="833755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Clr>
                <a:schemeClr val="folHlink"/>
              </a:buClr>
              <a:buFont typeface="Wingdings" panose="05000000000000000000" pitchFamily="2" charset="2"/>
              <a:buChar char="l"/>
            </a:pPr>
            <a:r>
              <a:rPr lang="de-DE" altLang="de-DE" sz="2000" dirty="0"/>
              <a:t>  Das meiste Lykopin nehmen wir mit Tomaten und </a:t>
            </a:r>
            <a:br>
              <a:rPr lang="de-DE" altLang="de-DE" sz="2000" dirty="0"/>
            </a:br>
            <a:r>
              <a:rPr lang="de-DE" altLang="de-DE" sz="2000" dirty="0"/>
              <a:t>     Tomatenprodukten auf</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a:t>
            </a:r>
            <a:r>
              <a:rPr lang="de-DE" altLang="de-DE" sz="2000" dirty="0">
                <a:solidFill>
                  <a:schemeClr val="folHlink"/>
                </a:solidFill>
              </a:rPr>
              <a:t>Lykopin ist ausserdem in Aprikosen, Papayas, rosa Grapefruits und </a:t>
            </a:r>
            <a:br>
              <a:rPr lang="de-DE" altLang="de-DE" sz="2000" dirty="0">
                <a:solidFill>
                  <a:schemeClr val="folHlink"/>
                </a:solidFill>
              </a:rPr>
            </a:br>
            <a:r>
              <a:rPr lang="de-DE" altLang="de-DE" sz="2000" dirty="0">
                <a:solidFill>
                  <a:schemeClr val="folHlink"/>
                </a:solidFill>
              </a:rPr>
              <a:t>     Wassermelonen enthalten</a:t>
            </a:r>
            <a:br>
              <a:rPr lang="de-DE" altLang="de-DE" sz="2000" dirty="0">
                <a:solidFill>
                  <a:schemeClr val="folHlink"/>
                </a:solidFill>
              </a:rPr>
            </a:br>
            <a:r>
              <a:rPr lang="de-DE" altLang="de-DE" sz="2000" dirty="0"/>
              <a:t> </a:t>
            </a:r>
          </a:p>
          <a:p>
            <a:pPr algn="l">
              <a:buClr>
                <a:schemeClr val="folHlink"/>
              </a:buClr>
              <a:buFont typeface="Wingdings" panose="05000000000000000000" pitchFamily="2" charset="2"/>
              <a:buChar char="l"/>
            </a:pPr>
            <a:r>
              <a:rPr lang="de-DE" altLang="de-DE" sz="2000" dirty="0"/>
              <a:t>  Der Lykopin-Gehalt hängt jeweils von der Tomatensorte, dem </a:t>
            </a:r>
            <a:br>
              <a:rPr lang="de-DE" altLang="de-DE" sz="2000" dirty="0"/>
            </a:br>
            <a:r>
              <a:rPr lang="de-DE" altLang="de-DE" sz="2000" dirty="0"/>
              <a:t>     Reifegrad und der Zubereitung ab</a:t>
            </a:r>
          </a:p>
          <a:p>
            <a:pPr algn="l">
              <a:buClr>
                <a:schemeClr val="folHlink"/>
              </a:buClr>
              <a:buFont typeface="Wingdings" panose="05000000000000000000" pitchFamily="2" charset="2"/>
              <a:buChar char="l"/>
            </a:pPr>
            <a:r>
              <a:rPr lang="de-DE" altLang="de-DE" sz="2000" dirty="0"/>
              <a:t>  In den roten Bereichen sind etwa 50 mg Lykopin pro kg Tomaten </a:t>
            </a:r>
            <a:br>
              <a:rPr lang="de-DE" altLang="de-DE" sz="2000" dirty="0"/>
            </a:br>
            <a:r>
              <a:rPr lang="de-DE" altLang="de-DE" sz="2000" dirty="0"/>
              <a:t>     enthalten, in noch gelben Bereichen nur etwa 5 mg pro kg</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solidFill>
                  <a:schemeClr val="folHlink"/>
                </a:solidFill>
              </a:rPr>
              <a:t>  Lykopin bleibt bei der Nahrungszubereitung und beim Kochen relativ </a:t>
            </a:r>
            <a:br>
              <a:rPr lang="de-DE" altLang="de-DE" sz="2000" dirty="0">
                <a:solidFill>
                  <a:schemeClr val="folHlink"/>
                </a:solidFill>
              </a:rPr>
            </a:br>
            <a:r>
              <a:rPr lang="de-DE" altLang="de-DE" sz="2000" dirty="0">
                <a:solidFill>
                  <a:schemeClr val="folHlink"/>
                </a:solidFill>
              </a:rPr>
              <a:t>     stabil. Das Erhitzen kann sogar die Freisetzung von Lykopin und </a:t>
            </a:r>
            <a:br>
              <a:rPr lang="de-DE" altLang="de-DE" sz="2000" dirty="0">
                <a:solidFill>
                  <a:schemeClr val="folHlink"/>
                </a:solidFill>
              </a:rPr>
            </a:br>
            <a:r>
              <a:rPr lang="de-DE" altLang="de-DE" sz="2000" dirty="0">
                <a:solidFill>
                  <a:schemeClr val="folHlink"/>
                </a:solidFill>
              </a:rPr>
              <a:t>     seine Aufnahme in den Körper verbessern.</a:t>
            </a:r>
            <a:r>
              <a:rPr lang="de-DE" altLang="de-DE" sz="2000" dirty="0"/>
              <a:t> </a:t>
            </a:r>
            <a:r>
              <a:rPr lang="de-DE" altLang="de-DE" sz="2000" dirty="0">
                <a:solidFill>
                  <a:schemeClr val="folHlink"/>
                </a:solidFill>
              </a:rPr>
              <a:t>Der Zusatz von Fetten </a:t>
            </a:r>
            <a:br>
              <a:rPr lang="de-DE" altLang="de-DE" sz="2000" dirty="0">
                <a:solidFill>
                  <a:schemeClr val="folHlink"/>
                </a:solidFill>
              </a:rPr>
            </a:br>
            <a:r>
              <a:rPr lang="de-DE" altLang="de-DE" sz="2000" dirty="0">
                <a:solidFill>
                  <a:schemeClr val="folHlink"/>
                </a:solidFill>
              </a:rPr>
              <a:t>     verbessert die Resorption</a:t>
            </a:r>
            <a:br>
              <a:rPr lang="de-DE" altLang="de-DE" sz="2000" dirty="0">
                <a:solidFill>
                  <a:schemeClr val="folHlink"/>
                </a:solidFill>
              </a:rPr>
            </a:br>
            <a:endParaRPr lang="de-DE" altLang="de-DE" sz="2000" dirty="0">
              <a:solidFill>
                <a:schemeClr val="folHlink"/>
              </a:solidFill>
            </a:endParaRPr>
          </a:p>
          <a:p>
            <a:pPr algn="l">
              <a:buClr>
                <a:schemeClr val="folHlink"/>
              </a:buClr>
              <a:buFont typeface="Wingdings" panose="05000000000000000000" pitchFamily="2" charset="2"/>
              <a:buChar char="l"/>
            </a:pPr>
            <a:r>
              <a:rPr lang="de-DE" altLang="de-DE" sz="2000" dirty="0"/>
              <a:t>  Der Gehalt von Lykopin in Tomatenpasten ist höher als der frischer </a:t>
            </a:r>
            <a:br>
              <a:rPr lang="de-DE" altLang="de-DE" sz="2000" dirty="0"/>
            </a:br>
            <a:r>
              <a:rPr lang="de-DE" altLang="de-DE" sz="2000" dirty="0"/>
              <a:t>     Tomaten</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1634" name="Rectangle 2">
            <a:extLst>
              <a:ext uri="{FF2B5EF4-FFF2-40B4-BE49-F238E27FC236}">
                <a16:creationId xmlns:a16="http://schemas.microsoft.com/office/drawing/2014/main" id="{12D891C5-1B1D-4966-891B-EE41B5708A23}"/>
              </a:ext>
            </a:extLst>
          </p:cNvPr>
          <p:cNvSpPr>
            <a:spLocks noGrp="1" noChangeArrowheads="1"/>
          </p:cNvSpPr>
          <p:nvPr>
            <p:ph type="title" idx="4294967295"/>
          </p:nvPr>
        </p:nvSpPr>
        <p:spPr>
          <a:xfrm>
            <a:off x="0" y="31750"/>
            <a:ext cx="9144000" cy="684213"/>
          </a:xfrm>
        </p:spPr>
        <p:txBody>
          <a:bodyPr/>
          <a:lstStyle/>
          <a:p>
            <a:r>
              <a:rPr lang="de-DE" altLang="de-DE" sz="3600" dirty="0">
                <a:solidFill>
                  <a:schemeClr val="folHlink"/>
                </a:solidFill>
                <a:effectLst/>
              </a:rPr>
              <a:t>Lykopin in der Ernährung</a:t>
            </a:r>
            <a:endParaRPr lang="de-CH" altLang="de-DE" sz="3600" dirty="0">
              <a:solidFill>
                <a:schemeClr val="folHlink"/>
              </a:solidFill>
              <a:effectLst/>
            </a:endParaRPr>
          </a:p>
        </p:txBody>
      </p:sp>
      <p:sp>
        <p:nvSpPr>
          <p:cNvPr id="581635" name="Line 3">
            <a:extLst>
              <a:ext uri="{FF2B5EF4-FFF2-40B4-BE49-F238E27FC236}">
                <a16:creationId xmlns:a16="http://schemas.microsoft.com/office/drawing/2014/main" id="{A3C4A404-512A-44F3-B363-A5397A8196EC}"/>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81636" name="Text Box 4">
            <a:extLst>
              <a:ext uri="{FF2B5EF4-FFF2-40B4-BE49-F238E27FC236}">
                <a16:creationId xmlns:a16="http://schemas.microsoft.com/office/drawing/2014/main" id="{810C4505-B35F-47A0-AF61-0F07A3E9626A}"/>
              </a:ext>
            </a:extLst>
          </p:cNvPr>
          <p:cNvSpPr txBox="1">
            <a:spLocks noChangeArrowheads="1"/>
          </p:cNvSpPr>
          <p:nvPr/>
        </p:nvSpPr>
        <p:spPr bwMode="auto">
          <a:xfrm>
            <a:off x="403225" y="1090613"/>
            <a:ext cx="833755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de-DE" altLang="de-DE" sz="2000" b="1" dirty="0"/>
              <a:t>		</a:t>
            </a:r>
            <a:r>
              <a:rPr lang="de-DE" altLang="de-DE" sz="2000" b="1" dirty="0">
                <a:solidFill>
                  <a:schemeClr val="folHlink"/>
                </a:solidFill>
              </a:rPr>
              <a:t>Tomaten Lykopin pro 100 g/mg </a:t>
            </a:r>
          </a:p>
          <a:p>
            <a:pPr algn="l"/>
            <a:endParaRPr lang="de-DE" altLang="de-DE" sz="2000" dirty="0">
              <a:solidFill>
                <a:schemeClr val="folHlink"/>
              </a:solidFill>
            </a:endParaRPr>
          </a:p>
          <a:p>
            <a:pPr algn="l"/>
            <a:r>
              <a:rPr lang="de-DE" altLang="de-DE" sz="2000" dirty="0">
                <a:solidFill>
                  <a:schemeClr val="folHlink"/>
                </a:solidFill>
              </a:rPr>
              <a:t>			Paste  		55,5</a:t>
            </a:r>
          </a:p>
          <a:p>
            <a:pPr algn="l"/>
            <a:r>
              <a:rPr lang="de-DE" altLang="de-DE" sz="2000" dirty="0">
                <a:solidFill>
                  <a:schemeClr val="folHlink"/>
                </a:solidFill>
              </a:rPr>
              <a:t>			Ketchup 	17,2</a:t>
            </a:r>
          </a:p>
          <a:p>
            <a:pPr algn="l"/>
            <a:r>
              <a:rPr lang="de-DE" altLang="de-DE" sz="2000" dirty="0">
                <a:solidFill>
                  <a:schemeClr val="folHlink"/>
                </a:solidFill>
              </a:rPr>
              <a:t>			Sauce   	18,0</a:t>
            </a:r>
            <a:endParaRPr lang="de-DE" altLang="de-DE" sz="2000" b="1" dirty="0">
              <a:solidFill>
                <a:schemeClr val="folHlink"/>
              </a:solidFill>
            </a:endParaRPr>
          </a:p>
          <a:p>
            <a:pPr algn="l"/>
            <a:r>
              <a:rPr lang="de-DE" altLang="de-DE" sz="2000" dirty="0">
                <a:solidFill>
                  <a:schemeClr val="folHlink"/>
                </a:solidFill>
              </a:rPr>
              <a:t>			Püree  		16,7 			</a:t>
            </a:r>
          </a:p>
          <a:p>
            <a:pPr algn="l"/>
            <a:r>
              <a:rPr lang="de-DE" altLang="de-DE" sz="2000" dirty="0">
                <a:solidFill>
                  <a:schemeClr val="folHlink"/>
                </a:solidFill>
              </a:rPr>
              <a:t>			Suppe  		11,0</a:t>
            </a:r>
          </a:p>
          <a:p>
            <a:pPr algn="l"/>
            <a:r>
              <a:rPr lang="de-DE" altLang="de-DE" sz="2000" dirty="0">
                <a:solidFill>
                  <a:schemeClr val="folHlink"/>
                </a:solidFill>
              </a:rPr>
              <a:t>			Saft  		10,8</a:t>
            </a:r>
          </a:p>
          <a:p>
            <a:pPr algn="l"/>
            <a:r>
              <a:rPr lang="de-DE" altLang="de-DE" sz="2000" dirty="0">
                <a:solidFill>
                  <a:schemeClr val="folHlink"/>
                </a:solidFill>
              </a:rPr>
              <a:t>			roh  		9,3 			</a:t>
            </a:r>
          </a:p>
          <a:p>
            <a:pPr algn="l"/>
            <a:r>
              <a:rPr lang="de-DE" altLang="de-DE" sz="2000" dirty="0">
                <a:solidFill>
                  <a:schemeClr val="folHlink"/>
                </a:solidFill>
              </a:rPr>
              <a:t>			</a:t>
            </a:r>
          </a:p>
          <a:p>
            <a:pPr algn="l"/>
            <a:r>
              <a:rPr lang="de-DE" altLang="de-DE" sz="2000" dirty="0"/>
              <a:t>Wieviel Lykopin wird zur Vorbeugung empfohlen?</a:t>
            </a:r>
            <a:br>
              <a:rPr lang="de-DE" altLang="de-DE" sz="2000" dirty="0"/>
            </a:br>
            <a:br>
              <a:rPr lang="de-DE" altLang="de-DE" sz="2000" dirty="0"/>
            </a:br>
            <a:r>
              <a:rPr lang="de-DE" altLang="de-DE" sz="2000" dirty="0"/>
              <a:t>Zur Stärkung antioxidativer Prozesse und für vorbeugende Wirkungen werden </a:t>
            </a:r>
            <a:r>
              <a:rPr lang="de-DE" altLang="de-DE" sz="2000" dirty="0">
                <a:solidFill>
                  <a:schemeClr val="folHlink"/>
                </a:solidFill>
              </a:rPr>
              <a:t>mindestens 6 mg Lykopin</a:t>
            </a:r>
            <a:r>
              <a:rPr lang="de-DE" altLang="de-DE" sz="2000" dirty="0"/>
              <a:t> täglich empfohlen. Lykopin hat eine relativ kurze Halbwertzeit im Plasma von etwa zwei bis drei Tagen. Daher ist die regelmässige Zufuhr nötig, um einen anhaltenden Schutz zu gewährleisten. Nebenwirkungen durch die Einnahme von Lykopin sind bisher nicht bekannt. </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2658" name="Rectangle 2">
            <a:extLst>
              <a:ext uri="{FF2B5EF4-FFF2-40B4-BE49-F238E27FC236}">
                <a16:creationId xmlns:a16="http://schemas.microsoft.com/office/drawing/2014/main" id="{227F8557-3B08-4198-989F-C098D5EC946B}"/>
              </a:ext>
            </a:extLst>
          </p:cNvPr>
          <p:cNvSpPr>
            <a:spLocks noGrp="1" noChangeArrowheads="1"/>
          </p:cNvSpPr>
          <p:nvPr>
            <p:ph type="title" idx="4294967295"/>
          </p:nvPr>
        </p:nvSpPr>
        <p:spPr>
          <a:xfrm>
            <a:off x="0" y="44450"/>
            <a:ext cx="9144000" cy="684213"/>
          </a:xfrm>
        </p:spPr>
        <p:txBody>
          <a:bodyPr/>
          <a:lstStyle/>
          <a:p>
            <a:r>
              <a:rPr lang="de-DE" altLang="de-DE" sz="3600" dirty="0">
                <a:solidFill>
                  <a:schemeClr val="folHlink"/>
                </a:solidFill>
                <a:effectLst/>
              </a:rPr>
              <a:t>Lutein</a:t>
            </a:r>
            <a:endParaRPr lang="de-CH" altLang="de-DE" sz="3600" dirty="0">
              <a:solidFill>
                <a:schemeClr val="folHlink"/>
              </a:solidFill>
              <a:effectLst/>
            </a:endParaRPr>
          </a:p>
        </p:txBody>
      </p:sp>
      <p:sp>
        <p:nvSpPr>
          <p:cNvPr id="582659" name="Line 3">
            <a:extLst>
              <a:ext uri="{FF2B5EF4-FFF2-40B4-BE49-F238E27FC236}">
                <a16:creationId xmlns:a16="http://schemas.microsoft.com/office/drawing/2014/main" id="{DDFD3892-4E93-4432-8066-C378D667227B}"/>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82660" name="Text Box 4">
            <a:extLst>
              <a:ext uri="{FF2B5EF4-FFF2-40B4-BE49-F238E27FC236}">
                <a16:creationId xmlns:a16="http://schemas.microsoft.com/office/drawing/2014/main" id="{81800E68-AEB8-4F10-B059-34C9CAC50724}"/>
              </a:ext>
            </a:extLst>
          </p:cNvPr>
          <p:cNvSpPr txBox="1">
            <a:spLocks noChangeArrowheads="1"/>
          </p:cNvSpPr>
          <p:nvPr/>
        </p:nvSpPr>
        <p:spPr bwMode="auto">
          <a:xfrm>
            <a:off x="403225" y="1700213"/>
            <a:ext cx="833755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Clr>
                <a:schemeClr val="folHlink"/>
              </a:buClr>
              <a:buFont typeface="Wingdings" panose="05000000000000000000" pitchFamily="2" charset="2"/>
              <a:buChar char="l"/>
            </a:pPr>
            <a:r>
              <a:rPr lang="de-DE" altLang="de-DE" sz="2000" dirty="0"/>
              <a:t>  Lutein ist ein antioxidatives, fettlösliches Pigment in Pflanzen und </a:t>
            </a:r>
            <a:br>
              <a:rPr lang="de-DE" altLang="de-DE" sz="2000" dirty="0"/>
            </a:br>
            <a:r>
              <a:rPr lang="de-DE" altLang="de-DE" sz="2000" dirty="0"/>
              <a:t>     gehört zur Xantophyll-Familie der Carotinoide</a:t>
            </a:r>
          </a:p>
          <a:p>
            <a:pPr algn="l">
              <a:buClr>
                <a:schemeClr val="folHlink"/>
              </a:buClr>
              <a:buFont typeface="Wingdings" panose="05000000000000000000" pitchFamily="2" charset="2"/>
              <a:buChar char="l"/>
            </a:pPr>
            <a:endParaRPr lang="de-DE" altLang="de-DE" sz="2000" dirty="0"/>
          </a:p>
          <a:p>
            <a:pPr algn="l">
              <a:buClr>
                <a:schemeClr val="folHlink"/>
              </a:buClr>
              <a:buFont typeface="Wingdings" panose="05000000000000000000" pitchFamily="2" charset="2"/>
              <a:buChar char="l"/>
            </a:pPr>
            <a:r>
              <a:rPr lang="de-DE" altLang="de-DE" sz="2000" dirty="0"/>
              <a:t>  Es kommt vor allem in gelben und grünen Gemüsen und Blumen vor</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Besonders reichlich ist es in Spinat, Kohlsorten, in Römischem Salat, </a:t>
            </a:r>
            <a:br>
              <a:rPr lang="de-DE" altLang="de-DE" sz="2000" dirty="0"/>
            </a:br>
            <a:r>
              <a:rPr lang="de-DE" altLang="de-DE" sz="2000" dirty="0"/>
              <a:t>     Porree, Erbsen und im Eidotter enthalten</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Lutein beeinflusst vor allem den Wasserhaushalt und die Funktionen </a:t>
            </a:r>
            <a:br>
              <a:rPr lang="de-DE" altLang="de-DE" sz="2000" dirty="0"/>
            </a:br>
            <a:r>
              <a:rPr lang="de-DE" altLang="de-DE" sz="2000" dirty="0"/>
              <a:t>     der Zellmembranen (Zellwände)</a:t>
            </a:r>
          </a:p>
          <a:p>
            <a:pPr algn="l"/>
            <a:endParaRPr lang="de-DE" altLang="de-DE" sz="2000" dirty="0"/>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2354" name="Rectangle 2">
            <a:extLst>
              <a:ext uri="{FF2B5EF4-FFF2-40B4-BE49-F238E27FC236}">
                <a16:creationId xmlns:a16="http://schemas.microsoft.com/office/drawing/2014/main" id="{A0A67596-78BF-49C6-9AA7-EDB0BF841408}"/>
              </a:ext>
            </a:extLst>
          </p:cNvPr>
          <p:cNvSpPr>
            <a:spLocks noGrp="1" noChangeArrowheads="1"/>
          </p:cNvSpPr>
          <p:nvPr>
            <p:ph type="title" idx="4294967295"/>
          </p:nvPr>
        </p:nvSpPr>
        <p:spPr>
          <a:xfrm>
            <a:off x="0" y="44450"/>
            <a:ext cx="9144000" cy="684213"/>
          </a:xfrm>
        </p:spPr>
        <p:txBody>
          <a:bodyPr/>
          <a:lstStyle/>
          <a:p>
            <a:r>
              <a:rPr lang="de-DE" altLang="de-DE" sz="3600" dirty="0">
                <a:solidFill>
                  <a:schemeClr val="folHlink"/>
                </a:solidFill>
                <a:effectLst/>
              </a:rPr>
              <a:t>Lutein schützt die Augen</a:t>
            </a:r>
            <a:endParaRPr lang="de-CH" altLang="de-DE" sz="3600" dirty="0">
              <a:solidFill>
                <a:schemeClr val="folHlink"/>
              </a:solidFill>
              <a:effectLst/>
            </a:endParaRPr>
          </a:p>
        </p:txBody>
      </p:sp>
      <p:sp>
        <p:nvSpPr>
          <p:cNvPr id="612355" name="Line 3">
            <a:extLst>
              <a:ext uri="{FF2B5EF4-FFF2-40B4-BE49-F238E27FC236}">
                <a16:creationId xmlns:a16="http://schemas.microsoft.com/office/drawing/2014/main" id="{62DD233B-1AF8-427D-BFB8-E0467BCB90B7}"/>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612356" name="Text Box 4">
            <a:extLst>
              <a:ext uri="{FF2B5EF4-FFF2-40B4-BE49-F238E27FC236}">
                <a16:creationId xmlns:a16="http://schemas.microsoft.com/office/drawing/2014/main" id="{1AB9894C-1291-4710-95F7-47683DC05053}"/>
              </a:ext>
            </a:extLst>
          </p:cNvPr>
          <p:cNvSpPr txBox="1">
            <a:spLocks noChangeArrowheads="1"/>
          </p:cNvSpPr>
          <p:nvPr/>
        </p:nvSpPr>
        <p:spPr bwMode="auto">
          <a:xfrm>
            <a:off x="403225" y="1417638"/>
            <a:ext cx="83375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Clr>
                <a:schemeClr val="folHlink"/>
              </a:buClr>
              <a:buFont typeface="Wingdings" panose="05000000000000000000" pitchFamily="2" charset="2"/>
              <a:buChar char="l"/>
            </a:pPr>
            <a:r>
              <a:rPr lang="de-DE" altLang="de-DE" sz="2000" dirty="0"/>
              <a:t>  Hohe Mengen von Lutein (und Zeaxanthin) sind in der Makula (gelber </a:t>
            </a:r>
            <a:br>
              <a:rPr lang="de-DE" altLang="de-DE" sz="2000" dirty="0"/>
            </a:br>
            <a:r>
              <a:rPr lang="de-DE" altLang="de-DE" sz="2000" dirty="0"/>
              <a:t>     Fleck) der Retina (Netzhaut) enthalten. Dies ist der Ort des </a:t>
            </a:r>
            <a:br>
              <a:rPr lang="de-DE" altLang="de-DE" sz="2000" dirty="0"/>
            </a:br>
            <a:r>
              <a:rPr lang="de-DE" altLang="de-DE" sz="2000" dirty="0"/>
              <a:t>     schärfsten Sehens: Mit zunehmendem Alter können sich hier </a:t>
            </a:r>
            <a:br>
              <a:rPr lang="de-DE" altLang="de-DE" sz="2000" dirty="0"/>
            </a:br>
            <a:r>
              <a:rPr lang="de-DE" altLang="de-DE" sz="2000" dirty="0"/>
              <a:t>     degenerative Prozesse entwickeln bis zum Sehverlust</a:t>
            </a:r>
          </a:p>
          <a:p>
            <a:pPr algn="l">
              <a:buClr>
                <a:schemeClr val="folHlink"/>
              </a:buClr>
              <a:buFont typeface="Wingdings" panose="05000000000000000000" pitchFamily="2" charset="2"/>
              <a:buChar char="l"/>
            </a:pPr>
            <a:endParaRPr lang="de-DE" altLang="de-DE" sz="2000" dirty="0"/>
          </a:p>
          <a:p>
            <a:pPr algn="l">
              <a:buClr>
                <a:schemeClr val="folHlink"/>
              </a:buClr>
              <a:buFont typeface="Wingdings" panose="05000000000000000000" pitchFamily="2" charset="2"/>
              <a:buChar char="l"/>
            </a:pPr>
            <a:r>
              <a:rPr lang="de-DE" altLang="de-DE" sz="2000" dirty="0"/>
              <a:t>  Die altersbedingte Makula-Degeneration ist eine der wichtigsten </a:t>
            </a:r>
            <a:br>
              <a:rPr lang="de-DE" altLang="de-DE" sz="2000" dirty="0"/>
            </a:br>
            <a:r>
              <a:rPr lang="de-DE" altLang="de-DE" sz="2000" dirty="0"/>
              <a:t>     Ursachen für den Sehverlust im Alter. Sie wird auf die </a:t>
            </a:r>
            <a:br>
              <a:rPr lang="de-DE" altLang="de-DE" sz="2000" dirty="0"/>
            </a:br>
            <a:r>
              <a:rPr lang="de-DE" altLang="de-DE" sz="2000" dirty="0"/>
              <a:t>     jahrzehntelange Einwirkung von Licht und Sauerstoff zurückgeführt</a:t>
            </a:r>
          </a:p>
          <a:p>
            <a:pPr algn="l">
              <a:buClr>
                <a:schemeClr val="folHlink"/>
              </a:buClr>
              <a:buFont typeface="Wingdings" panose="05000000000000000000" pitchFamily="2" charset="2"/>
              <a:buChar char="l"/>
            </a:pPr>
            <a:endParaRPr lang="de-DE" altLang="de-DE" sz="2000" dirty="0"/>
          </a:p>
          <a:p>
            <a:pPr algn="l">
              <a:buClr>
                <a:schemeClr val="folHlink"/>
              </a:buClr>
              <a:buFont typeface="Wingdings" panose="05000000000000000000" pitchFamily="2" charset="2"/>
              <a:buChar char="l"/>
            </a:pPr>
            <a:r>
              <a:rPr lang="de-DE" altLang="de-DE" sz="2000" dirty="0"/>
              <a:t>  Lutein (und Zeaxanthin) wirkt ähnlich wie ein Filter, es schützt die </a:t>
            </a:r>
            <a:br>
              <a:rPr lang="de-DE" altLang="de-DE" sz="2000" dirty="0"/>
            </a:br>
            <a:r>
              <a:rPr lang="de-DE" altLang="de-DE" sz="2000" dirty="0"/>
              <a:t>     Makula vor schädlichen Lichteinwirkungen (UV-Licht)</a:t>
            </a:r>
          </a:p>
          <a:p>
            <a:pPr algn="l">
              <a:buClr>
                <a:schemeClr val="folHlink"/>
              </a:buClr>
              <a:buFont typeface="Wingdings" panose="05000000000000000000" pitchFamily="2" charset="2"/>
              <a:buChar char="l"/>
            </a:pPr>
            <a:r>
              <a:rPr lang="de-DE" altLang="de-DE" sz="2000" dirty="0"/>
              <a:t>  Baut freie Radikale im Augenbereich ab </a:t>
            </a:r>
          </a:p>
          <a:p>
            <a:pPr algn="l">
              <a:buClr>
                <a:schemeClr val="folHlink"/>
              </a:buClr>
              <a:buFont typeface="Wingdings" panose="05000000000000000000" pitchFamily="2" charset="2"/>
              <a:buChar char="l"/>
            </a:pPr>
            <a:r>
              <a:rPr lang="de-DE" altLang="de-DE" sz="2000" dirty="0"/>
              <a:t>  Beugt auf diese Weise der altersbedingten Makula-Degeneration vor</a:t>
            </a:r>
          </a:p>
          <a:p>
            <a:pPr algn="l">
              <a:buClr>
                <a:schemeClr val="folHlink"/>
              </a:buClr>
              <a:buFont typeface="Wingdings" panose="05000000000000000000" pitchFamily="2" charset="2"/>
              <a:buChar char="l"/>
            </a:pPr>
            <a:r>
              <a:rPr lang="de-DE" altLang="de-DE" sz="2000" dirty="0"/>
              <a:t>  Vermindert auch die Kataraktenstehung (grauer Star)</a:t>
            </a:r>
          </a:p>
          <a:p>
            <a:pPr algn="l">
              <a:buClr>
                <a:schemeClr val="folHlink"/>
              </a:buClr>
              <a:buFont typeface="Wingdings" panose="05000000000000000000" pitchFamily="2" charset="2"/>
              <a:buChar char="l"/>
            </a:pPr>
            <a:r>
              <a:rPr lang="de-DE" altLang="de-DE" sz="2000" dirty="0"/>
              <a:t>  Menschen, die mehr Lutein aufnehmen haben ein geringeres Risiko </a:t>
            </a:r>
            <a:br>
              <a:rPr lang="de-DE" altLang="de-DE" sz="2000" dirty="0"/>
            </a:br>
            <a:r>
              <a:rPr lang="de-DE" altLang="de-DE" sz="2000" dirty="0"/>
              <a:t>     für eine Makula-Degeneration  zu entwickeln</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82" name="Rectangle 2">
            <a:extLst>
              <a:ext uri="{FF2B5EF4-FFF2-40B4-BE49-F238E27FC236}">
                <a16:creationId xmlns:a16="http://schemas.microsoft.com/office/drawing/2014/main" id="{E12552A1-6B52-4C5B-B373-6FA5B153B539}"/>
              </a:ext>
            </a:extLst>
          </p:cNvPr>
          <p:cNvSpPr>
            <a:spLocks noGrp="1" noChangeArrowheads="1"/>
          </p:cNvSpPr>
          <p:nvPr>
            <p:ph type="title" idx="4294967295"/>
          </p:nvPr>
        </p:nvSpPr>
        <p:spPr>
          <a:xfrm>
            <a:off x="0" y="-26988"/>
            <a:ext cx="9144000" cy="1306513"/>
          </a:xfrm>
        </p:spPr>
        <p:txBody>
          <a:bodyPr/>
          <a:lstStyle/>
          <a:p>
            <a:r>
              <a:rPr lang="de-DE" altLang="de-DE" sz="3600" dirty="0">
                <a:solidFill>
                  <a:schemeClr val="folHlink"/>
                </a:solidFill>
                <a:effectLst/>
              </a:rPr>
              <a:t>Lutein schützt die Augen</a:t>
            </a:r>
            <a:br>
              <a:rPr lang="de-DE" altLang="de-DE" sz="3600" dirty="0">
                <a:solidFill>
                  <a:schemeClr val="folHlink"/>
                </a:solidFill>
                <a:effectLst/>
              </a:rPr>
            </a:br>
            <a:r>
              <a:rPr lang="de-DE" altLang="de-DE" sz="3600" dirty="0">
                <a:solidFill>
                  <a:schemeClr val="folHlink"/>
                </a:solidFill>
                <a:effectLst/>
              </a:rPr>
              <a:t>vor degenerativen Prozessen</a:t>
            </a:r>
            <a:endParaRPr lang="de-CH" altLang="de-DE" sz="3600" dirty="0">
              <a:solidFill>
                <a:schemeClr val="folHlink"/>
              </a:solidFill>
              <a:effectLst/>
            </a:endParaRPr>
          </a:p>
        </p:txBody>
      </p:sp>
      <p:sp>
        <p:nvSpPr>
          <p:cNvPr id="583683" name="Line 3">
            <a:extLst>
              <a:ext uri="{FF2B5EF4-FFF2-40B4-BE49-F238E27FC236}">
                <a16:creationId xmlns:a16="http://schemas.microsoft.com/office/drawing/2014/main" id="{F1F8CF6F-2546-40FE-AB9A-AA702387F0FF}"/>
              </a:ext>
            </a:extLst>
          </p:cNvPr>
          <p:cNvSpPr>
            <a:spLocks noChangeShapeType="1"/>
          </p:cNvSpPr>
          <p:nvPr/>
        </p:nvSpPr>
        <p:spPr bwMode="auto">
          <a:xfrm>
            <a:off x="36513" y="1341438"/>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83684" name="Text Box 4">
            <a:extLst>
              <a:ext uri="{FF2B5EF4-FFF2-40B4-BE49-F238E27FC236}">
                <a16:creationId xmlns:a16="http://schemas.microsoft.com/office/drawing/2014/main" id="{343D6961-AD3F-43B7-94C5-516FAF2C0582}"/>
              </a:ext>
            </a:extLst>
          </p:cNvPr>
          <p:cNvSpPr txBox="1">
            <a:spLocks noChangeArrowheads="1"/>
          </p:cNvSpPr>
          <p:nvPr/>
        </p:nvSpPr>
        <p:spPr bwMode="auto">
          <a:xfrm>
            <a:off x="403225" y="1844675"/>
            <a:ext cx="83375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Clr>
                <a:schemeClr val="folHlink"/>
              </a:buClr>
              <a:buFont typeface="Wingdings" panose="05000000000000000000" pitchFamily="2" charset="2"/>
              <a:buChar char="l"/>
            </a:pPr>
            <a:r>
              <a:rPr lang="de-DE" altLang="de-DE" sz="2000" dirty="0"/>
              <a:t>  Zur Vorbeugung werden </a:t>
            </a:r>
            <a:r>
              <a:rPr lang="de-DE" altLang="de-DE" sz="2000" b="1" dirty="0">
                <a:solidFill>
                  <a:schemeClr val="folHlink"/>
                </a:solidFill>
              </a:rPr>
              <a:t>täglich 6 mg Lutein</a:t>
            </a:r>
            <a:r>
              <a:rPr lang="de-DE" altLang="de-DE" sz="2000" dirty="0"/>
              <a:t> empfohlen </a:t>
            </a:r>
          </a:p>
          <a:p>
            <a:pPr algn="l">
              <a:buClr>
                <a:schemeClr val="folHlink"/>
              </a:buClr>
              <a:buFont typeface="Wingdings" panose="05000000000000000000" pitchFamily="2" charset="2"/>
              <a:buChar char="l"/>
            </a:pPr>
            <a:endParaRPr lang="de-DE" altLang="de-DE" sz="2000" dirty="0"/>
          </a:p>
          <a:p>
            <a:pPr algn="l">
              <a:buClr>
                <a:schemeClr val="folHlink"/>
              </a:buClr>
              <a:buFont typeface="Wingdings" panose="05000000000000000000" pitchFamily="2" charset="2"/>
              <a:buChar char="l"/>
            </a:pPr>
            <a:r>
              <a:rPr lang="de-DE" altLang="de-DE" sz="2000" dirty="0"/>
              <a:t>  Lutein-Ergänzungen werden am besten zu den Mahlzeiten und </a:t>
            </a:r>
            <a:br>
              <a:rPr lang="de-DE" altLang="de-DE" sz="2000" dirty="0"/>
            </a:br>
            <a:r>
              <a:rPr lang="de-DE" altLang="de-DE" sz="2000" dirty="0"/>
              <a:t>     zusammen mit fetthaltigen Lebensmitteln eingenommen, das kann </a:t>
            </a:r>
            <a:br>
              <a:rPr lang="de-DE" altLang="de-DE" sz="2000" dirty="0"/>
            </a:br>
            <a:r>
              <a:rPr lang="de-DE" altLang="de-DE" sz="2000" dirty="0"/>
              <a:t>     die Aufnahme verbessern.</a:t>
            </a:r>
          </a:p>
          <a:p>
            <a:pPr algn="l">
              <a:buClr>
                <a:schemeClr val="folHlink"/>
              </a:buClr>
              <a:buFont typeface="Wingdings" panose="05000000000000000000" pitchFamily="2" charset="2"/>
              <a:buChar char="l"/>
            </a:pPr>
            <a:endParaRPr lang="de-DE" altLang="de-DE" sz="2000" dirty="0"/>
          </a:p>
          <a:p>
            <a:pPr algn="l">
              <a:buClr>
                <a:schemeClr val="folHlink"/>
              </a:buClr>
              <a:buFont typeface="Wingdings" panose="05000000000000000000" pitchFamily="2" charset="2"/>
              <a:buChar char="l"/>
            </a:pPr>
            <a:r>
              <a:rPr lang="de-DE" altLang="de-DE" sz="2000" dirty="0"/>
              <a:t>  Nebenwirkungen durch die Einnahme von Lutein sind bisher nicht </a:t>
            </a:r>
            <a:br>
              <a:rPr lang="de-DE" altLang="de-DE" sz="2000" dirty="0"/>
            </a:br>
            <a:r>
              <a:rPr lang="de-DE" altLang="de-DE" sz="2000" dirty="0"/>
              <a:t>     bekannt</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2114" name="Rectangle 2">
            <a:extLst>
              <a:ext uri="{FF2B5EF4-FFF2-40B4-BE49-F238E27FC236}">
                <a16:creationId xmlns:a16="http://schemas.microsoft.com/office/drawing/2014/main" id="{EB51B7A2-F5B4-437D-AF65-6F01129FAE4D}"/>
              </a:ext>
            </a:extLst>
          </p:cNvPr>
          <p:cNvSpPr>
            <a:spLocks noGrp="1" noChangeArrowheads="1"/>
          </p:cNvSpPr>
          <p:nvPr>
            <p:ph type="title" idx="4294967295"/>
          </p:nvPr>
        </p:nvSpPr>
        <p:spPr>
          <a:xfrm>
            <a:off x="0" y="44450"/>
            <a:ext cx="9144000" cy="647700"/>
          </a:xfrm>
        </p:spPr>
        <p:txBody>
          <a:bodyPr/>
          <a:lstStyle/>
          <a:p>
            <a:r>
              <a:rPr lang="de-DE" altLang="de-DE" sz="3600" dirty="0">
                <a:solidFill>
                  <a:schemeClr val="folHlink"/>
                </a:solidFill>
                <a:effectLst/>
              </a:rPr>
              <a:t>Hitliste krebshemmender Nahrungsmittel</a:t>
            </a:r>
            <a:endParaRPr lang="de-CH" altLang="de-DE" sz="3600" dirty="0">
              <a:solidFill>
                <a:schemeClr val="folHlink"/>
              </a:solidFill>
              <a:effectLst/>
            </a:endParaRPr>
          </a:p>
        </p:txBody>
      </p:sp>
      <p:sp>
        <p:nvSpPr>
          <p:cNvPr id="602115" name="Line 3">
            <a:extLst>
              <a:ext uri="{FF2B5EF4-FFF2-40B4-BE49-F238E27FC236}">
                <a16:creationId xmlns:a16="http://schemas.microsoft.com/office/drawing/2014/main" id="{BAA9AD08-3772-44C1-BC21-279DF62795A0}"/>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graphicFrame>
        <p:nvGraphicFramePr>
          <p:cNvPr id="602405" name="Group 293">
            <a:extLst>
              <a:ext uri="{FF2B5EF4-FFF2-40B4-BE49-F238E27FC236}">
                <a16:creationId xmlns:a16="http://schemas.microsoft.com/office/drawing/2014/main" id="{5DC3AAC1-C457-490C-B34D-32C84AC76656}"/>
              </a:ext>
            </a:extLst>
          </p:cNvPr>
          <p:cNvGraphicFramePr>
            <a:graphicFrameLocks noGrp="1"/>
          </p:cNvGraphicFramePr>
          <p:nvPr/>
        </p:nvGraphicFramePr>
        <p:xfrm>
          <a:off x="287338" y="1965325"/>
          <a:ext cx="8569325" cy="3334385"/>
        </p:xfrm>
        <a:graphic>
          <a:graphicData uri="http://schemas.openxmlformats.org/drawingml/2006/table">
            <a:tbl>
              <a:tblPr/>
              <a:tblGrid>
                <a:gridCol w="1403350">
                  <a:extLst>
                    <a:ext uri="{9D8B030D-6E8A-4147-A177-3AD203B41FA5}">
                      <a16:colId xmlns:a16="http://schemas.microsoft.com/office/drawing/2014/main" val="450862296"/>
                    </a:ext>
                  </a:extLst>
                </a:gridCol>
                <a:gridCol w="1430337">
                  <a:extLst>
                    <a:ext uri="{9D8B030D-6E8A-4147-A177-3AD203B41FA5}">
                      <a16:colId xmlns:a16="http://schemas.microsoft.com/office/drawing/2014/main" val="2794558731"/>
                    </a:ext>
                  </a:extLst>
                </a:gridCol>
                <a:gridCol w="1403350">
                  <a:extLst>
                    <a:ext uri="{9D8B030D-6E8A-4147-A177-3AD203B41FA5}">
                      <a16:colId xmlns:a16="http://schemas.microsoft.com/office/drawing/2014/main" val="3412859500"/>
                    </a:ext>
                  </a:extLst>
                </a:gridCol>
                <a:gridCol w="1377950">
                  <a:extLst>
                    <a:ext uri="{9D8B030D-6E8A-4147-A177-3AD203B41FA5}">
                      <a16:colId xmlns:a16="http://schemas.microsoft.com/office/drawing/2014/main" val="3343416937"/>
                    </a:ext>
                  </a:extLst>
                </a:gridCol>
                <a:gridCol w="1328738">
                  <a:extLst>
                    <a:ext uri="{9D8B030D-6E8A-4147-A177-3AD203B41FA5}">
                      <a16:colId xmlns:a16="http://schemas.microsoft.com/office/drawing/2014/main" val="619523194"/>
                    </a:ext>
                  </a:extLst>
                </a:gridCol>
                <a:gridCol w="1625600">
                  <a:extLst>
                    <a:ext uri="{9D8B030D-6E8A-4147-A177-3AD203B41FA5}">
                      <a16:colId xmlns:a16="http://schemas.microsoft.com/office/drawing/2014/main" val="3302427638"/>
                    </a:ext>
                  </a:extLst>
                </a:gridCol>
              </a:tblGrid>
              <a:tr h="511175">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Gemüse</a:t>
                      </a:r>
                    </a:p>
                  </a:txBody>
                  <a:tcPr horzOverflow="overflow">
                    <a:lnL w="12700" cap="flat" cmpd="sng" algn="ctr">
                      <a:solidFill>
                        <a:srgbClr val="000000"/>
                      </a:solidFill>
                      <a:prstDash val="solid"/>
                      <a:round/>
                      <a:headEnd type="none" w="med" len="med"/>
                      <a:tailEnd type="none" w="med" len="med"/>
                    </a:lnL>
                    <a:lnR w="254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hemmt die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Tumor-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bildung</a:t>
                      </a:r>
                      <a:endPar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wirkt als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Antioxidans</a:t>
                      </a:r>
                      <a:endPar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stärkt das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Immun-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system</a:t>
                      </a:r>
                      <a:endPar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reguliert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die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Hormone</a:t>
                      </a:r>
                      <a:endPar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wirkt auf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Entzündungen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Blutbild</a:t>
                      </a:r>
                      <a:endPar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extLst>
                  <a:ext uri="{0D108BD9-81ED-4DB2-BD59-A6C34878D82A}">
                    <a16:rowId xmlns:a16="http://schemas.microsoft.com/office/drawing/2014/main" val="3524924734"/>
                  </a:ext>
                </a:extLst>
              </a:tr>
              <a:tr h="358775">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Knoblauch</a:t>
                      </a:r>
                    </a:p>
                  </a:txBody>
                  <a:tcPr horzOverflow="overflow">
                    <a:lnL w="12700" cap="flat" cmpd="sng" algn="ctr">
                      <a:solidFill>
                        <a:srgbClr val="000000"/>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255728646"/>
                  </a:ext>
                </a:extLst>
              </a:tr>
              <a:tr h="358775">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Brokkoli</a:t>
                      </a:r>
                    </a:p>
                  </a:txBody>
                  <a:tcPr horzOverflow="overflow">
                    <a:lnL w="12700" cap="flat" cmpd="sng" algn="ctr">
                      <a:solidFill>
                        <a:srgbClr val="000000"/>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extLst>
                  <a:ext uri="{0D108BD9-81ED-4DB2-BD59-A6C34878D82A}">
                    <a16:rowId xmlns:a16="http://schemas.microsoft.com/office/drawing/2014/main" val="1519535129"/>
                  </a:ext>
                </a:extLst>
              </a:tr>
              <a:tr h="358775">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Grünkohl</a:t>
                      </a:r>
                    </a:p>
                  </a:txBody>
                  <a:tcPr horzOverflow="overflow">
                    <a:lnL w="12700" cap="flat" cmpd="sng" algn="ctr">
                      <a:solidFill>
                        <a:srgbClr val="000000"/>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endParaRPr kumimoji="0" lang="de-DE" altLang="de-DE" sz="1600" b="0" i="0" u="none" strike="noStrike" cap="none" normalizeH="0" baseline="0" dirty="0">
                        <a:ln>
                          <a:noFill/>
                        </a:ln>
                        <a:solidFill>
                          <a:schemeClr val="bg1"/>
                        </a:solidFill>
                        <a:effectLst/>
                        <a:latin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254486245"/>
                  </a:ext>
                </a:extLst>
              </a:tr>
              <a:tr h="358775">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Tomaten</a:t>
                      </a:r>
                    </a:p>
                  </a:txBody>
                  <a:tcPr horzOverflow="overflow">
                    <a:lnL w="12700" cap="flat" cmpd="sng" algn="ctr">
                      <a:solidFill>
                        <a:srgbClr val="000000"/>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endParaRPr kumimoji="0" lang="de-DE" altLang="de-DE" sz="1600" b="0" i="0" u="none" strike="noStrike" cap="none" normalizeH="0" baseline="0" dirty="0">
                        <a:ln>
                          <a:noFill/>
                        </a:ln>
                        <a:solidFill>
                          <a:schemeClr val="bg1"/>
                        </a:solidFill>
                        <a:effectLst/>
                        <a:latin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extLst>
                  <a:ext uri="{0D108BD9-81ED-4DB2-BD59-A6C34878D82A}">
                    <a16:rowId xmlns:a16="http://schemas.microsoft.com/office/drawing/2014/main" val="1333168512"/>
                  </a:ext>
                </a:extLst>
              </a:tr>
              <a:tr h="358775">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Sojabohnen</a:t>
                      </a:r>
                    </a:p>
                  </a:txBody>
                  <a:tcPr horzOverflow="overflow">
                    <a:lnL w="12700" cap="flat" cmpd="sng" algn="ctr">
                      <a:solidFill>
                        <a:srgbClr val="000000"/>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endParaRPr kumimoji="0" lang="de-DE" altLang="de-DE" sz="1600" b="0" i="0" u="none" strike="noStrike" cap="none" normalizeH="0" baseline="0" dirty="0">
                        <a:ln>
                          <a:noFill/>
                        </a:ln>
                        <a:solidFill>
                          <a:schemeClr val="bg1"/>
                        </a:solidFill>
                        <a:effectLst/>
                        <a:latin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014180513"/>
                  </a:ext>
                </a:extLst>
              </a:tr>
              <a:tr h="358775">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Karotten</a:t>
                      </a:r>
                    </a:p>
                  </a:txBody>
                  <a:tcPr horzOverflow="overflow">
                    <a:lnL w="12700" cap="flat" cmpd="sng" algn="ctr">
                      <a:solidFill>
                        <a:srgbClr val="000000"/>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endParaRPr kumimoji="0" lang="de-DE" altLang="de-DE" sz="1600" b="0" i="0" u="none" strike="noStrike" cap="none" normalizeH="0" baseline="0" dirty="0">
                        <a:ln>
                          <a:noFill/>
                        </a:ln>
                        <a:solidFill>
                          <a:schemeClr val="bg1"/>
                        </a:solidFill>
                        <a:effectLst/>
                        <a:latin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extLst>
                  <a:ext uri="{0D108BD9-81ED-4DB2-BD59-A6C34878D82A}">
                    <a16:rowId xmlns:a16="http://schemas.microsoft.com/office/drawing/2014/main" val="3616018367"/>
                  </a:ext>
                </a:extLst>
              </a:tr>
              <a:tr h="358775">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Getreide</a:t>
                      </a:r>
                    </a:p>
                  </a:txBody>
                  <a:tcPr horzOverflow="overflow">
                    <a:lnL w="12700" cap="flat" cmpd="sng" algn="ctr">
                      <a:solidFill>
                        <a:srgbClr val="000000"/>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lgn="l">
                        <a:spcBef>
                          <a:spcPct val="20000"/>
                        </a:spcBef>
                        <a:buClr>
                          <a:schemeClr val="tx1"/>
                        </a:buClr>
                        <a:buSzPct val="90000"/>
                        <a:defRPr sz="2400">
                          <a:solidFill>
                            <a:schemeClr val="tx1"/>
                          </a:solidFill>
                          <a:latin typeface="Times New Roman" panose="02020603050405020304" pitchFamily="18" charset="0"/>
                        </a:defRPr>
                      </a:lvl2pPr>
                      <a:lvl3pPr algn="l">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lgn="l">
                        <a:spcBef>
                          <a:spcPct val="20000"/>
                        </a:spcBef>
                        <a:buClr>
                          <a:schemeClr val="tx1"/>
                        </a:buClr>
                        <a:defRPr>
                          <a:solidFill>
                            <a:schemeClr val="tx1"/>
                          </a:solidFill>
                          <a:latin typeface="Times New Roman" panose="02020603050405020304" pitchFamily="18" charset="0"/>
                        </a:defRPr>
                      </a:lvl4pPr>
                      <a:lvl5pPr algn="l">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de-DE" sz="16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94375841"/>
                  </a:ext>
                </a:extLst>
              </a:tr>
            </a:tbl>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597C7E9C-A4D1-4012-9012-A7EDF57C7F3C}"/>
              </a:ext>
            </a:extLst>
          </p:cNvPr>
          <p:cNvSpPr>
            <a:spLocks noGrp="1" noChangeArrowheads="1"/>
          </p:cNvSpPr>
          <p:nvPr>
            <p:ph type="title" idx="4294967295"/>
          </p:nvPr>
        </p:nvSpPr>
        <p:spPr>
          <a:xfrm>
            <a:off x="0" y="19050"/>
            <a:ext cx="9144000" cy="684213"/>
          </a:xfrm>
        </p:spPr>
        <p:txBody>
          <a:bodyPr/>
          <a:lstStyle/>
          <a:p>
            <a:r>
              <a:rPr lang="de-CH" altLang="de-DE" sz="3600" dirty="0">
                <a:solidFill>
                  <a:schemeClr val="folHlink"/>
                </a:solidFill>
              </a:rPr>
              <a:t>Der „Oxidative Stress“</a:t>
            </a:r>
          </a:p>
        </p:txBody>
      </p:sp>
      <p:sp>
        <p:nvSpPr>
          <p:cNvPr id="497667" name="Line 3">
            <a:extLst>
              <a:ext uri="{FF2B5EF4-FFF2-40B4-BE49-F238E27FC236}">
                <a16:creationId xmlns:a16="http://schemas.microsoft.com/office/drawing/2014/main" id="{7979F314-5481-4716-8DF0-579D9CA5F5A7}"/>
              </a:ext>
            </a:extLst>
          </p:cNvPr>
          <p:cNvSpPr>
            <a:spLocks noChangeShapeType="1"/>
          </p:cNvSpPr>
          <p:nvPr/>
        </p:nvSpPr>
        <p:spPr bwMode="auto">
          <a:xfrm>
            <a:off x="0"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497670" name="Rectangle 6">
            <a:extLst>
              <a:ext uri="{FF2B5EF4-FFF2-40B4-BE49-F238E27FC236}">
                <a16:creationId xmlns:a16="http://schemas.microsoft.com/office/drawing/2014/main" id="{A54DEF9B-9DD8-4484-B71D-AEEE9BE79F22}"/>
              </a:ext>
            </a:extLst>
          </p:cNvPr>
          <p:cNvSpPr>
            <a:spLocks noChangeArrowheads="1"/>
          </p:cNvSpPr>
          <p:nvPr/>
        </p:nvSpPr>
        <p:spPr bwMode="auto">
          <a:xfrm>
            <a:off x="571500" y="1400175"/>
            <a:ext cx="80010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chemeClr val="folHlink"/>
              </a:buClr>
              <a:buFont typeface="Wingdings" panose="05000000000000000000" pitchFamily="2" charset="2"/>
              <a:buChar char="l"/>
            </a:pPr>
            <a:r>
              <a:rPr lang="de-DE" altLang="de-DE" sz="2000" dirty="0"/>
              <a:t>  Bei der Sauerstoffverstoffwechselung können durch Oxidationen </a:t>
            </a:r>
            <a:br>
              <a:rPr lang="de-DE" altLang="de-DE" sz="2000" dirty="0"/>
            </a:br>
            <a:r>
              <a:rPr lang="de-DE" altLang="de-DE" sz="2000" dirty="0"/>
              <a:t>    Stoffe entstehen, die mit dem Alterungsprozess ( Verlust von </a:t>
            </a:r>
            <a:br>
              <a:rPr lang="de-DE" altLang="de-DE" sz="2000" dirty="0"/>
            </a:br>
            <a:r>
              <a:rPr lang="de-DE" altLang="de-DE" sz="2000" dirty="0"/>
              <a:t>    psychischen Fähigkeiten ) der Zelle in Verbindung gestellt werden</a:t>
            </a:r>
          </a:p>
          <a:p>
            <a:pPr algn="l">
              <a:buClr>
                <a:schemeClr val="folHlink"/>
              </a:buClr>
              <a:buFont typeface="Wingdings" panose="05000000000000000000" pitchFamily="2" charset="2"/>
              <a:buChar char="l"/>
            </a:pPr>
            <a:endParaRPr lang="de-DE" altLang="de-DE" sz="2000" dirty="0"/>
          </a:p>
          <a:p>
            <a:pPr algn="l">
              <a:buClr>
                <a:schemeClr val="folHlink"/>
              </a:buClr>
              <a:buFont typeface="Wingdings" panose="05000000000000000000" pitchFamily="2" charset="2"/>
              <a:buChar char="l"/>
            </a:pPr>
            <a:r>
              <a:rPr lang="de-DE" altLang="de-DE" sz="2000" dirty="0"/>
              <a:t>  Diese Stoffgruppe besteht aus freien Radikalen und anderen </a:t>
            </a:r>
            <a:br>
              <a:rPr lang="de-DE" altLang="de-DE" sz="2000" dirty="0"/>
            </a:br>
            <a:r>
              <a:rPr lang="de-DE" altLang="de-DE" sz="2000" dirty="0"/>
              <a:t>    reaktiven Sauerstoffverbindungen</a:t>
            </a:r>
            <a:endParaRPr lang="de-DE" altLang="de-DE" sz="2000" b="1" dirty="0">
              <a:solidFill>
                <a:schemeClr val="folHlink"/>
              </a:solidFill>
              <a:cs typeface="Times New Roman" panose="02020603050405020304" pitchFamily="18" charset="0"/>
            </a:endParaRPr>
          </a:p>
          <a:p>
            <a:pPr algn="l">
              <a:buClr>
                <a:schemeClr val="folHlink"/>
              </a:buClr>
              <a:buFont typeface="Wingdings" panose="05000000000000000000" pitchFamily="2" charset="2"/>
              <a:buChar char="l"/>
            </a:pPr>
            <a:endParaRPr lang="de-DE" altLang="de-DE" sz="2000" dirty="0"/>
          </a:p>
          <a:p>
            <a:pPr algn="l">
              <a:buClr>
                <a:schemeClr val="folHlink"/>
              </a:buClr>
              <a:buFont typeface="Wingdings" panose="05000000000000000000" pitchFamily="2" charset="2"/>
              <a:buChar char="l"/>
            </a:pPr>
            <a:r>
              <a:rPr lang="de-DE" altLang="de-DE" sz="2000" dirty="0"/>
              <a:t>  Übersteigt die Bildung "Freier Radikale" eine gesunde </a:t>
            </a:r>
            <a:br>
              <a:rPr lang="de-DE" altLang="de-DE" sz="2000" dirty="0"/>
            </a:br>
            <a:r>
              <a:rPr lang="de-DE" altLang="de-DE" sz="2000" dirty="0"/>
              <a:t>    Konzentration, so spricht man von "Oxidativem Stress" </a:t>
            </a:r>
          </a:p>
          <a:p>
            <a:pPr algn="l">
              <a:buClr>
                <a:schemeClr val="folHlink"/>
              </a:buClr>
              <a:buFont typeface="Wingdings" panose="05000000000000000000" pitchFamily="2" charset="2"/>
              <a:buChar char="l"/>
            </a:pPr>
            <a:endParaRPr lang="de-DE" altLang="de-DE" sz="2000" dirty="0"/>
          </a:p>
          <a:p>
            <a:pPr algn="l">
              <a:buClr>
                <a:schemeClr val="folHlink"/>
              </a:buClr>
              <a:buFont typeface="Wingdings" panose="05000000000000000000" pitchFamily="2" charset="2"/>
              <a:buChar char="l"/>
            </a:pPr>
            <a:r>
              <a:rPr lang="de-DE" altLang="de-DE" sz="2000" dirty="0"/>
              <a:t>  Die chemisch schnell und aggressiv wirkenden "Freien Radikale" </a:t>
            </a:r>
            <a:br>
              <a:rPr lang="de-DE" altLang="de-DE" sz="2000" dirty="0"/>
            </a:br>
            <a:r>
              <a:rPr lang="de-DE" altLang="de-DE" sz="2000" dirty="0"/>
              <a:t>    stören und zerstören wichtige Funktionen und Strukturen im </a:t>
            </a:r>
            <a:br>
              <a:rPr lang="de-DE" altLang="de-DE" sz="2000" dirty="0"/>
            </a:br>
            <a:r>
              <a:rPr lang="de-DE" altLang="de-DE" sz="2000" dirty="0"/>
              <a:t>    Körper wie z.B. Zellmembrane oder DNA, Gensubstanz </a:t>
            </a:r>
          </a:p>
          <a:p>
            <a:pPr algn="l">
              <a:buClr>
                <a:schemeClr val="folHlink"/>
              </a:buClr>
              <a:buFont typeface="Wingdings" panose="05000000000000000000" pitchFamily="2" charset="2"/>
              <a:buChar char="l"/>
            </a:pPr>
            <a:endParaRPr lang="de-DE" altLang="de-DE" sz="2000" dirty="0"/>
          </a:p>
          <a:p>
            <a:pPr algn="l">
              <a:buClr>
                <a:schemeClr val="folHlink"/>
              </a:buClr>
              <a:buFont typeface="Wingdings" panose="05000000000000000000" pitchFamily="2" charset="2"/>
              <a:buChar char="l"/>
            </a:pPr>
            <a:r>
              <a:rPr lang="de-DE" altLang="de-DE" sz="2000" dirty="0"/>
              <a:t>  Bestehende Krankheiten werden verstärkt, neue Krankheiten </a:t>
            </a:r>
            <a:br>
              <a:rPr lang="de-DE" altLang="de-DE" sz="2000" dirty="0"/>
            </a:br>
            <a:r>
              <a:rPr lang="de-DE" altLang="de-DE" sz="2000" dirty="0"/>
              <a:t>    können ausgelöst werden und unser Organismus altert vorzeitig </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7474" name="Rectangle 2">
            <a:extLst>
              <a:ext uri="{FF2B5EF4-FFF2-40B4-BE49-F238E27FC236}">
                <a16:creationId xmlns:a16="http://schemas.microsoft.com/office/drawing/2014/main" id="{A4CD137D-4F96-410F-B602-68869E7F660D}"/>
              </a:ext>
            </a:extLst>
          </p:cNvPr>
          <p:cNvSpPr>
            <a:spLocks noGrp="1" noChangeArrowheads="1"/>
          </p:cNvSpPr>
          <p:nvPr>
            <p:ph type="title" idx="4294967295"/>
          </p:nvPr>
        </p:nvSpPr>
        <p:spPr>
          <a:xfrm>
            <a:off x="0" y="44450"/>
            <a:ext cx="9144000" cy="647700"/>
          </a:xfrm>
        </p:spPr>
        <p:txBody>
          <a:bodyPr/>
          <a:lstStyle/>
          <a:p>
            <a:r>
              <a:rPr lang="de-DE" altLang="de-DE" sz="3600" dirty="0">
                <a:solidFill>
                  <a:schemeClr val="folHlink"/>
                </a:solidFill>
                <a:effectLst/>
              </a:rPr>
              <a:t>Wer „radikal“ isst…</a:t>
            </a:r>
            <a:endParaRPr lang="de-CH" altLang="de-DE" sz="3600" dirty="0">
              <a:solidFill>
                <a:schemeClr val="folHlink"/>
              </a:solidFill>
              <a:effectLst/>
            </a:endParaRPr>
          </a:p>
        </p:txBody>
      </p:sp>
      <p:sp>
        <p:nvSpPr>
          <p:cNvPr id="617475" name="Line 3">
            <a:extLst>
              <a:ext uri="{FF2B5EF4-FFF2-40B4-BE49-F238E27FC236}">
                <a16:creationId xmlns:a16="http://schemas.microsoft.com/office/drawing/2014/main" id="{60DCA49A-AD01-4CC2-A467-E876ADC99301}"/>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pic>
        <p:nvPicPr>
          <p:cNvPr id="617476" name="Picture 4">
            <a:extLst>
              <a:ext uri="{FF2B5EF4-FFF2-40B4-BE49-F238E27FC236}">
                <a16:creationId xmlns:a16="http://schemas.microsoft.com/office/drawing/2014/main" id="{9286CDA8-C6AC-46C5-8970-64102EA2C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2349500"/>
            <a:ext cx="4914900" cy="3162300"/>
          </a:xfrm>
          <a:prstGeom prst="rect">
            <a:avLst/>
          </a:prstGeom>
          <a:noFill/>
          <a:extLst>
            <a:ext uri="{909E8E84-426E-40DD-AFC4-6F175D3DCCD1}">
              <a14:hiddenFill xmlns:a14="http://schemas.microsoft.com/office/drawing/2010/main">
                <a:solidFill>
                  <a:srgbClr val="FFFFFF"/>
                </a:solidFill>
              </a14:hiddenFill>
            </a:ext>
          </a:extLst>
        </p:spPr>
      </p:pic>
      <p:sp>
        <p:nvSpPr>
          <p:cNvPr id="617477" name="Text Box 5">
            <a:extLst>
              <a:ext uri="{FF2B5EF4-FFF2-40B4-BE49-F238E27FC236}">
                <a16:creationId xmlns:a16="http://schemas.microsoft.com/office/drawing/2014/main" id="{0E898B87-550D-4B53-9BB7-E0424B1D4A80}"/>
              </a:ext>
            </a:extLst>
          </p:cNvPr>
          <p:cNvSpPr txBox="1">
            <a:spLocks noChangeArrowheads="1"/>
          </p:cNvSpPr>
          <p:nvPr/>
        </p:nvSpPr>
        <p:spPr bwMode="auto">
          <a:xfrm>
            <a:off x="2162175" y="1263650"/>
            <a:ext cx="4822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000" b="1" dirty="0">
                <a:solidFill>
                  <a:schemeClr val="folHlink"/>
                </a:solidFill>
              </a:rPr>
              <a:t>…der hat bald ein „radikales“ Problem</a:t>
            </a:r>
            <a:endParaRPr lang="de-DE" altLang="de-DE" sz="2000" b="1" dirty="0">
              <a:solidFill>
                <a:schemeClr val="folHlink"/>
              </a:solidFill>
            </a:endParaRPr>
          </a:p>
        </p:txBody>
      </p:sp>
      <p:sp>
        <p:nvSpPr>
          <p:cNvPr id="2" name="Textfeld 1">
            <a:extLst>
              <a:ext uri="{FF2B5EF4-FFF2-40B4-BE49-F238E27FC236}">
                <a16:creationId xmlns:a16="http://schemas.microsoft.com/office/drawing/2014/main" id="{1DFA01A1-F1BB-6028-1B22-861BEF67583C}"/>
              </a:ext>
            </a:extLst>
          </p:cNvPr>
          <p:cNvSpPr txBox="1"/>
          <p:nvPr/>
        </p:nvSpPr>
        <p:spPr>
          <a:xfrm>
            <a:off x="1979712" y="5545802"/>
            <a:ext cx="1152128" cy="216024"/>
          </a:xfrm>
          <a:prstGeom prst="rect">
            <a:avLst/>
          </a:prstGeom>
          <a:noFill/>
        </p:spPr>
        <p:txBody>
          <a:bodyPr wrap="square">
            <a:spAutoFit/>
          </a:bodyPr>
          <a:lstStyle/>
          <a:p>
            <a:r>
              <a:rPr lang="de-CH" sz="800" dirty="0">
                <a:latin typeface="Calibri" panose="020F0502020204030204" pitchFamily="34" charset="0"/>
                <a:ea typeface="Calibri" panose="020F0502020204030204" pitchFamily="34" charset="0"/>
                <a:cs typeface="Calibri" panose="020F0502020204030204" pitchFamily="34" charset="0"/>
              </a:rPr>
              <a:t>Bildquelle unbekannt</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6450" name="Rectangle 2">
            <a:extLst>
              <a:ext uri="{FF2B5EF4-FFF2-40B4-BE49-F238E27FC236}">
                <a16:creationId xmlns:a16="http://schemas.microsoft.com/office/drawing/2014/main" id="{1ACB937B-4D78-4494-9421-D94ACB400DEE}"/>
              </a:ext>
            </a:extLst>
          </p:cNvPr>
          <p:cNvSpPr>
            <a:spLocks noGrp="1" noChangeArrowheads="1"/>
          </p:cNvSpPr>
          <p:nvPr>
            <p:ph type="title" idx="4294967295"/>
          </p:nvPr>
        </p:nvSpPr>
        <p:spPr>
          <a:xfrm>
            <a:off x="0" y="44450"/>
            <a:ext cx="9144000" cy="647700"/>
          </a:xfrm>
        </p:spPr>
        <p:txBody>
          <a:bodyPr/>
          <a:lstStyle/>
          <a:p>
            <a:r>
              <a:rPr lang="de-DE" altLang="de-DE" sz="3600" dirty="0">
                <a:solidFill>
                  <a:schemeClr val="folHlink"/>
                </a:solidFill>
                <a:effectLst/>
              </a:rPr>
              <a:t>Herzlichen Dank für Ihre Aufmerksamkeit</a:t>
            </a:r>
            <a:endParaRPr lang="de-CH" altLang="de-DE" sz="3600" dirty="0">
              <a:solidFill>
                <a:schemeClr val="folHlink"/>
              </a:solidFill>
              <a:effectLst/>
            </a:endParaRPr>
          </a:p>
        </p:txBody>
      </p:sp>
      <p:sp>
        <p:nvSpPr>
          <p:cNvPr id="616451" name="Line 3">
            <a:extLst>
              <a:ext uri="{FF2B5EF4-FFF2-40B4-BE49-F238E27FC236}">
                <a16:creationId xmlns:a16="http://schemas.microsoft.com/office/drawing/2014/main" id="{A838DBE5-1AA5-4EA3-9AFA-C0138FBAB469}"/>
              </a:ext>
            </a:extLst>
          </p:cNvPr>
          <p:cNvSpPr>
            <a:spLocks noChangeShapeType="1"/>
          </p:cNvSpPr>
          <p:nvPr/>
        </p:nvSpPr>
        <p:spPr bwMode="auto">
          <a:xfrm>
            <a:off x="36513" y="765175"/>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pic>
        <p:nvPicPr>
          <p:cNvPr id="616517" name="Picture 69">
            <a:extLst>
              <a:ext uri="{FF2B5EF4-FFF2-40B4-BE49-F238E27FC236}">
                <a16:creationId xmlns:a16="http://schemas.microsoft.com/office/drawing/2014/main" id="{DBF70935-FB2E-40FB-BFA3-857D2A11D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513" y="1230313"/>
            <a:ext cx="6502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E643FFFE-5E5F-A059-5A18-55D79EC475B0}"/>
              </a:ext>
            </a:extLst>
          </p:cNvPr>
          <p:cNvSpPr txBox="1"/>
          <p:nvPr/>
        </p:nvSpPr>
        <p:spPr>
          <a:xfrm>
            <a:off x="1187624" y="6092825"/>
            <a:ext cx="1152128" cy="216024"/>
          </a:xfrm>
          <a:prstGeom prst="rect">
            <a:avLst/>
          </a:prstGeom>
          <a:noFill/>
        </p:spPr>
        <p:txBody>
          <a:bodyPr wrap="square">
            <a:spAutoFit/>
          </a:bodyPr>
          <a:lstStyle/>
          <a:p>
            <a:r>
              <a:rPr lang="de-CH" sz="800" dirty="0">
                <a:latin typeface="Calibri" panose="020F0502020204030204" pitchFamily="34" charset="0"/>
                <a:ea typeface="Calibri" panose="020F0502020204030204" pitchFamily="34" charset="0"/>
                <a:cs typeface="Calibri" panose="020F0502020204030204" pitchFamily="34" charset="0"/>
              </a:rPr>
              <a:t>Bildquelle unbekannt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9714" name="Rectangle 2">
            <a:extLst>
              <a:ext uri="{FF2B5EF4-FFF2-40B4-BE49-F238E27FC236}">
                <a16:creationId xmlns:a16="http://schemas.microsoft.com/office/drawing/2014/main" id="{74405402-F122-4078-B6BE-C81CB79E7E80}"/>
              </a:ext>
            </a:extLst>
          </p:cNvPr>
          <p:cNvSpPr>
            <a:spLocks noGrp="1" noChangeArrowheads="1"/>
          </p:cNvSpPr>
          <p:nvPr>
            <p:ph type="title" idx="4294967295"/>
          </p:nvPr>
        </p:nvSpPr>
        <p:spPr>
          <a:xfrm>
            <a:off x="250825" y="-279400"/>
            <a:ext cx="8713788" cy="1306513"/>
          </a:xfrm>
        </p:spPr>
        <p:txBody>
          <a:bodyPr/>
          <a:lstStyle/>
          <a:p>
            <a:r>
              <a:rPr lang="de-DE" altLang="de-DE" sz="3600" dirty="0">
                <a:solidFill>
                  <a:schemeClr val="folHlink"/>
                </a:solidFill>
                <a:effectLst/>
              </a:rPr>
              <a:t>Wie hat man oxidativen Stress entdeckt?</a:t>
            </a:r>
            <a:endParaRPr lang="de-CH" altLang="de-DE" sz="3600" dirty="0">
              <a:solidFill>
                <a:schemeClr val="folHlink"/>
              </a:solidFill>
              <a:effectLst/>
            </a:endParaRPr>
          </a:p>
        </p:txBody>
      </p:sp>
      <p:sp>
        <p:nvSpPr>
          <p:cNvPr id="499715" name="Line 3">
            <a:extLst>
              <a:ext uri="{FF2B5EF4-FFF2-40B4-BE49-F238E27FC236}">
                <a16:creationId xmlns:a16="http://schemas.microsoft.com/office/drawing/2014/main" id="{6960D05E-A4E1-4CA0-83F4-48DFD513A983}"/>
              </a:ext>
            </a:extLst>
          </p:cNvPr>
          <p:cNvSpPr>
            <a:spLocks noChangeShapeType="1"/>
          </p:cNvSpPr>
          <p:nvPr/>
        </p:nvSpPr>
        <p:spPr bwMode="auto">
          <a:xfrm>
            <a:off x="0" y="692150"/>
            <a:ext cx="9144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499717" name="Rectangle 5">
            <a:extLst>
              <a:ext uri="{FF2B5EF4-FFF2-40B4-BE49-F238E27FC236}">
                <a16:creationId xmlns:a16="http://schemas.microsoft.com/office/drawing/2014/main" id="{89CF18A8-AA0A-4601-B90D-AA17EF82494F}"/>
              </a:ext>
            </a:extLst>
          </p:cNvPr>
          <p:cNvSpPr>
            <a:spLocks noChangeArrowheads="1"/>
          </p:cNvSpPr>
          <p:nvPr/>
        </p:nvSpPr>
        <p:spPr bwMode="auto">
          <a:xfrm>
            <a:off x="323850" y="1844675"/>
            <a:ext cx="856932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chemeClr val="folHlink"/>
              </a:buClr>
              <a:buFont typeface="Wingdings" panose="05000000000000000000" pitchFamily="2" charset="2"/>
              <a:buChar char="l"/>
            </a:pPr>
            <a:r>
              <a:rPr lang="de-DE" altLang="de-DE" sz="2000" dirty="0"/>
              <a:t>  Man hat entdeckt, dass Tiere mit einer höheren Atemfrequenz trotz </a:t>
            </a:r>
            <a:br>
              <a:rPr lang="de-DE" altLang="de-DE" sz="2000" dirty="0"/>
            </a:br>
            <a:r>
              <a:rPr lang="de-DE" altLang="de-DE" sz="2000" dirty="0"/>
              <a:t>     dem gleichen Verhältnis von Lunge zu Körper eine kürzere Lebenszeit </a:t>
            </a:r>
            <a:br>
              <a:rPr lang="de-DE" altLang="de-DE" sz="2000" dirty="0"/>
            </a:br>
            <a:r>
              <a:rPr lang="de-DE" altLang="de-DE" sz="2000" dirty="0"/>
              <a:t>     haben</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Es wurden Theorien aufgestellt, die dieses Phänomen zu erklären </a:t>
            </a:r>
            <a:br>
              <a:rPr lang="de-DE" altLang="de-DE" sz="2000" dirty="0"/>
            </a:br>
            <a:r>
              <a:rPr lang="de-DE" altLang="de-DE" sz="2000" dirty="0"/>
              <a:t>    versuchten</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Doch viele waren zu ungenau oder gar nicht korrekt</a:t>
            </a:r>
            <a:br>
              <a:rPr lang="de-DE" altLang="de-DE" sz="2000" dirty="0"/>
            </a:br>
            <a:endParaRPr lang="de-DE" altLang="de-DE" sz="2000" dirty="0"/>
          </a:p>
          <a:p>
            <a:pPr algn="l">
              <a:buClr>
                <a:schemeClr val="folHlink"/>
              </a:buClr>
              <a:buFont typeface="Wingdings" panose="05000000000000000000" pitchFamily="2" charset="2"/>
              <a:buChar char="l"/>
            </a:pPr>
            <a:r>
              <a:rPr lang="de-DE" altLang="de-DE" sz="2000" dirty="0"/>
              <a:t>  Letztlich wurde vermutet, eine höhere Radikalproduktion führt dazu, </a:t>
            </a:r>
            <a:br>
              <a:rPr lang="de-DE" altLang="de-DE" sz="2000" dirty="0"/>
            </a:br>
            <a:r>
              <a:rPr lang="de-DE" altLang="de-DE" sz="2000" dirty="0"/>
              <a:t>    dass die Zellen schneller altern und absterben</a:t>
            </a:r>
          </a:p>
        </p:txBody>
      </p:sp>
    </p:spTree>
  </p:cSld>
  <p:clrMapOvr>
    <a:masterClrMapping/>
  </p:clrMapOvr>
  <p:transition/>
</p:sld>
</file>

<file path=ppt/theme/theme1.xml><?xml version="1.0" encoding="utf-8"?>
<a:theme xmlns:a="http://schemas.openxmlformats.org/drawingml/2006/main" name="Aufsteigend">
  <a:themeElements>
    <a:clrScheme name="Aufsteigend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Aufsteigend">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Aufsteigend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ufsteigend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ufsteigend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ufsteigend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ufsteigend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C:\Programme\Microsoft Office\Templates\Presentation Designs\Radar.pot</Template>
  <TotalTime>0</TotalTime>
  <Words>6207</Words>
  <Application>Microsoft Office PowerPoint</Application>
  <PresentationFormat>Bildschirmpräsentation (4:3)</PresentationFormat>
  <Paragraphs>783</Paragraphs>
  <Slides>81</Slides>
  <Notes>3</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3</vt:i4>
      </vt:variant>
      <vt:variant>
        <vt:lpstr>Folientitel</vt:lpstr>
      </vt:variant>
      <vt:variant>
        <vt:i4>81</vt:i4>
      </vt:variant>
    </vt:vector>
  </HeadingPairs>
  <TitlesOfParts>
    <vt:vector size="90" baseType="lpstr">
      <vt:lpstr>Arial</vt:lpstr>
      <vt:lpstr>Calibri</vt:lpstr>
      <vt:lpstr>Times New Roman</vt:lpstr>
      <vt:lpstr>Wingdings</vt:lpstr>
      <vt:lpstr>Wingdings 3</vt:lpstr>
      <vt:lpstr>Aufsteigend</vt:lpstr>
      <vt:lpstr>CorelPhotoPaint.Image.8</vt:lpstr>
      <vt:lpstr>Microsoft Word 97 - 2003 Document</vt:lpstr>
      <vt:lpstr>CorelDRAW</vt:lpstr>
      <vt:lpstr>Freie Radikale</vt:lpstr>
      <vt:lpstr>1000g Sauerstoff täglich</vt:lpstr>
      <vt:lpstr>Was sind „Freie Radikale“?</vt:lpstr>
      <vt:lpstr>Die „Freien Radikale“ =Stoffwechselabfallprodukte</vt:lpstr>
      <vt:lpstr>Die „Freien Radikale“</vt:lpstr>
      <vt:lpstr>„Freie Radikale“: Der Nutzen</vt:lpstr>
      <vt:lpstr>„Freie Radikale“: Der Schaden</vt:lpstr>
      <vt:lpstr>Der „Oxidative Stress“</vt:lpstr>
      <vt:lpstr>Wie hat man oxidativen Stress entdeckt?</vt:lpstr>
      <vt:lpstr>Freie Radikale entstehen durch......</vt:lpstr>
      <vt:lpstr>Oxidativer Stress: Ursachen-Folgen</vt:lpstr>
      <vt:lpstr>OS: Ursachen und Bekämpfung</vt:lpstr>
      <vt:lpstr>Erläuterungen zu der Grafik (1)</vt:lpstr>
      <vt:lpstr>Erläuterungen zu der Grafik (2)</vt:lpstr>
      <vt:lpstr>Konsequenzen des OS für die Zelle ( direkt )</vt:lpstr>
      <vt:lpstr>Konsequenzen des OS für die Zelle ( indirekt )</vt:lpstr>
      <vt:lpstr>Die Antioxidantien</vt:lpstr>
      <vt:lpstr>Antioxidantien – die Radikalkiller</vt:lpstr>
      <vt:lpstr>Antioxidantien – Vorkommen</vt:lpstr>
      <vt:lpstr>Die neue Ess-Klasse</vt:lpstr>
      <vt:lpstr>Heidelbeeren</vt:lpstr>
      <vt:lpstr>Antioxidantien – die Radikalkiller</vt:lpstr>
      <vt:lpstr>Antioxidantien – die Radikalkiller</vt:lpstr>
      <vt:lpstr>Die 3 K: Kohl Killt Krebs</vt:lpstr>
      <vt:lpstr>Tomaten – kochen ist besser</vt:lpstr>
      <vt:lpstr>Lycopin - ein starkes Antioxidans</vt:lpstr>
      <vt:lpstr>Milch im Tee zerstört  die Antioxidantien</vt:lpstr>
      <vt:lpstr>Antioxidantien im Gemüse Reihenfolge - Wertigkeit</vt:lpstr>
      <vt:lpstr>Mit 40 aussehen wie mit 60  muss nicht sein</vt:lpstr>
      <vt:lpstr>Gerade im Alter ist Gemüse wichtiger denn je</vt:lpstr>
      <vt:lpstr>Ein Wort zum Wein</vt:lpstr>
      <vt:lpstr>Ein zweites Wort zum Wein</vt:lpstr>
      <vt:lpstr>Das Antioxidans Vitamin C</vt:lpstr>
      <vt:lpstr>Vitamin C Verlust in 24 Std.: 50%</vt:lpstr>
      <vt:lpstr>Phytamine “Pflanzen-Schutzstoffe”</vt:lpstr>
      <vt:lpstr>Phytamine: Bioaktive Substanzen</vt:lpstr>
      <vt:lpstr>Tausende verschiedener Schutzstoffe</vt:lpstr>
      <vt:lpstr>Gesundheitliche Wirkungen</vt:lpstr>
      <vt:lpstr>Phytamine  -  Übersicht</vt:lpstr>
      <vt:lpstr>Wichtige Phytamin-Gruppen</vt:lpstr>
      <vt:lpstr>Polyphenole - Einteilung</vt:lpstr>
      <vt:lpstr>Flavonoide - Einteilung</vt:lpstr>
      <vt:lpstr>Polyphenole: Flavonoide, Anthocyane </vt:lpstr>
      <vt:lpstr>Polyphenole: Ziehen Insekten an</vt:lpstr>
      <vt:lpstr>Polyphenole: Flavonoide, Anthocyane </vt:lpstr>
      <vt:lpstr>Je dunkler die Kirschen… </vt:lpstr>
      <vt:lpstr>Oligomeren Proanthocyanidine (OPC)</vt:lpstr>
      <vt:lpstr>Isoflavonoide</vt:lpstr>
      <vt:lpstr>Flavonoide</vt:lpstr>
      <vt:lpstr>Isoflavonoide</vt:lpstr>
      <vt:lpstr>Isoflavonoide -  die wichtigsten Phytamine in Soja</vt:lpstr>
      <vt:lpstr>Genistein  ist das wichtigste Isoflavonoid in Soja</vt:lpstr>
      <vt:lpstr>Soja –  reich an Nährstoffen und Phytaminen</vt:lpstr>
      <vt:lpstr>Antioxidantien: Die Kehrseite</vt:lpstr>
      <vt:lpstr>Citrus-Bioflavonoide –  reich an Antioxidantien </vt:lpstr>
      <vt:lpstr>Citrus-Bioflavonoide  Vitamin-P-Effekt</vt:lpstr>
      <vt:lpstr>Citrus-Bioflavonoid: Rutin</vt:lpstr>
      <vt:lpstr>Citrus-Bioflavonoid: Hesperidin</vt:lpstr>
      <vt:lpstr>Citrus-Bioflavonoid: Naringin</vt:lpstr>
      <vt:lpstr>Citrus-Bioflavonoid: Quercetin</vt:lpstr>
      <vt:lpstr>Quercetin in Obst und Gemüse</vt:lpstr>
      <vt:lpstr>Glucosinolate –  Gesunde Pflanzenstoffe aus Kohlsorten</vt:lpstr>
      <vt:lpstr>Glucosinolate</vt:lpstr>
      <vt:lpstr>Glucosinolate</vt:lpstr>
      <vt:lpstr>Indole</vt:lpstr>
      <vt:lpstr>Sulforaphan</vt:lpstr>
      <vt:lpstr>Indol-3-Carbinol (I3C)</vt:lpstr>
      <vt:lpstr>Diindolylmethan (DIM)</vt:lpstr>
      <vt:lpstr>Glucosinolate –  in der Regel sicher in der Aufnahme</vt:lpstr>
      <vt:lpstr>Carotinoide: Lykopin und Lutein</vt:lpstr>
      <vt:lpstr> Lykopin schützt Menschen und Pflanzen vor Freien Radikalen</vt:lpstr>
      <vt:lpstr>Lykopin beugt vielen Krankheiten vor</vt:lpstr>
      <vt:lpstr>Lykopin beugt vielen Krankheiten vor</vt:lpstr>
      <vt:lpstr>Lykopin in der Ernährung</vt:lpstr>
      <vt:lpstr>Lykopin in der Ernährung</vt:lpstr>
      <vt:lpstr>Lutein</vt:lpstr>
      <vt:lpstr>Lutein schützt die Augen</vt:lpstr>
      <vt:lpstr>Lutein schützt die Augen vor degenerativen Prozessen</vt:lpstr>
      <vt:lpstr>Hitliste krebshemmender Nahrungsmittel</vt:lpstr>
      <vt:lpstr>Wer „radikal“ isst…</vt:lpstr>
      <vt:lpstr>Herzlichen Dank für Ihre Aufmerksamkeit</vt:lpstr>
    </vt:vector>
  </TitlesOfParts>
  <Company>Arzt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Mensch muss Müssen können</dc:title>
  <dc:creator>Eichhorn</dc:creator>
  <cp:lastModifiedBy>Jürg Eichhorn</cp:lastModifiedBy>
  <cp:revision>199</cp:revision>
  <cp:lastPrinted>2020-03-02T08:30:07Z</cp:lastPrinted>
  <dcterms:created xsi:type="dcterms:W3CDTF">2000-08-23T14:40:59Z</dcterms:created>
  <dcterms:modified xsi:type="dcterms:W3CDTF">2023-05-12T10:57:49Z</dcterms:modified>
</cp:coreProperties>
</file>